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256" r:id="rId2"/>
    <p:sldId id="415" r:id="rId3"/>
    <p:sldId id="257" r:id="rId4"/>
    <p:sldId id="328" r:id="rId5"/>
    <p:sldId id="330" r:id="rId6"/>
    <p:sldId id="308" r:id="rId7"/>
    <p:sldId id="331" r:id="rId8"/>
    <p:sldId id="263" r:id="rId9"/>
    <p:sldId id="363" r:id="rId10"/>
    <p:sldId id="266" r:id="rId11"/>
    <p:sldId id="364" r:id="rId12"/>
    <p:sldId id="365" r:id="rId13"/>
    <p:sldId id="416" r:id="rId14"/>
    <p:sldId id="424" r:id="rId15"/>
    <p:sldId id="425" r:id="rId16"/>
    <p:sldId id="426" r:id="rId17"/>
    <p:sldId id="427" r:id="rId18"/>
    <p:sldId id="428" r:id="rId19"/>
    <p:sldId id="436" r:id="rId20"/>
    <p:sldId id="437" r:id="rId21"/>
    <p:sldId id="429" r:id="rId22"/>
    <p:sldId id="438" r:id="rId23"/>
    <p:sldId id="443" r:id="rId24"/>
    <p:sldId id="444" r:id="rId25"/>
    <p:sldId id="439" r:id="rId26"/>
    <p:sldId id="445" r:id="rId27"/>
    <p:sldId id="446" r:id="rId28"/>
    <p:sldId id="447" r:id="rId29"/>
    <p:sldId id="448" r:id="rId30"/>
    <p:sldId id="449" r:id="rId31"/>
    <p:sldId id="450" r:id="rId32"/>
    <p:sldId id="451" r:id="rId33"/>
    <p:sldId id="452" r:id="rId34"/>
    <p:sldId id="453" r:id="rId35"/>
    <p:sldId id="454" r:id="rId36"/>
    <p:sldId id="455" r:id="rId37"/>
    <p:sldId id="456" r:id="rId38"/>
    <p:sldId id="457" r:id="rId39"/>
    <p:sldId id="458" r:id="rId40"/>
    <p:sldId id="261"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8">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9BE5"/>
    <a:srgbClr val="198DD4"/>
    <a:srgbClr val="1890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82" autoAdjust="0"/>
  </p:normalViewPr>
  <p:slideViewPr>
    <p:cSldViewPr snapToGrid="0" showGuides="1">
      <p:cViewPr varScale="1">
        <p:scale>
          <a:sx n="72" d="100"/>
          <a:sy n="72" d="100"/>
        </p:scale>
        <p:origin x="42" y="468"/>
      </p:cViewPr>
      <p:guideLst>
        <p:guide orient="horz" pos="2258"/>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3" d="100"/>
          <a:sy n="83" d="100"/>
        </p:scale>
        <p:origin x="393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8AD2C2AC-1F6A-1167-EDF2-9DCB3767F7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3AE2C89D-4A7F-C691-9099-ACA8F84730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C23796-8ABB-4401-87AA-3C6A4670C624}" type="datetimeFigureOut">
              <a:rPr lang="zh-CN" altLang="en-US" smtClean="0"/>
              <a:t>2022/8/23</a:t>
            </a:fld>
            <a:endParaRPr lang="zh-CN" altLang="en-US"/>
          </a:p>
        </p:txBody>
      </p:sp>
      <p:sp>
        <p:nvSpPr>
          <p:cNvPr id="4" name="页脚占位符 3">
            <a:extLst>
              <a:ext uri="{FF2B5EF4-FFF2-40B4-BE49-F238E27FC236}">
                <a16:creationId xmlns:a16="http://schemas.microsoft.com/office/drawing/2014/main" xmlns="" id="{95AF2B93-A2C1-4863-CCE0-BA4ED1A40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945BE8F1-871A-9FCF-A19E-38B524BCD7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1AA776-27F7-4BA2-8F01-C27F4FC9B5B2}" type="slidenum">
              <a:rPr lang="zh-CN" altLang="en-US" smtClean="0"/>
              <a:t>‹#›</a:t>
            </a:fld>
            <a:endParaRPr lang="zh-CN" altLang="en-US"/>
          </a:p>
        </p:txBody>
      </p:sp>
    </p:spTree>
    <p:extLst>
      <p:ext uri="{BB962C8B-B14F-4D97-AF65-F5344CB8AC3E}">
        <p14:creationId xmlns:p14="http://schemas.microsoft.com/office/powerpoint/2010/main" val="3907341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2022/8/23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427480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25991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3044771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36</a:t>
            </a:fld>
            <a:endParaRPr lang="zh-CN" altLang="en-US"/>
          </a:p>
        </p:txBody>
      </p:sp>
    </p:spTree>
    <p:extLst>
      <p:ext uri="{BB962C8B-B14F-4D97-AF65-F5344CB8AC3E}">
        <p14:creationId xmlns:p14="http://schemas.microsoft.com/office/powerpoint/2010/main" val="525362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37</a:t>
            </a:fld>
            <a:endParaRPr lang="zh-CN" altLang="en-US"/>
          </a:p>
        </p:txBody>
      </p:sp>
    </p:spTree>
    <p:extLst>
      <p:ext uri="{BB962C8B-B14F-4D97-AF65-F5344CB8AC3E}">
        <p14:creationId xmlns:p14="http://schemas.microsoft.com/office/powerpoint/2010/main" val="4059987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2408426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25638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38512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7077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4356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308529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394525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2178154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2016067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22051747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14="http://schemas.microsoft.com/office/drawing/2010/main"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15028" b="5267"/>
          <a:stretch>
            <a:fillRect/>
          </a:stretch>
        </p:blipFill>
        <p:spPr>
          <a:xfrm>
            <a:off x="-42490" y="-12703"/>
            <a:ext cx="12235691" cy="6872145"/>
          </a:xfrm>
          <a:prstGeom prst="rect">
            <a:avLst/>
          </a:prstGeom>
        </p:spPr>
      </p:pic>
      <p:sp>
        <p:nvSpPr>
          <p:cNvPr id="13" name="文本框 12"/>
          <p:cNvSpPr txBox="1"/>
          <p:nvPr userDrawn="1"/>
        </p:nvSpPr>
        <p:spPr>
          <a:xfrm>
            <a:off x="671195" y="2502535"/>
            <a:ext cx="6173742" cy="700961"/>
          </a:xfrm>
          <a:prstGeom prst="rect">
            <a:avLst/>
          </a:prstGeom>
          <a:noFill/>
        </p:spPr>
        <p:txBody>
          <a:bodyPr wrap="square" rtlCol="0">
            <a:spAutoFit/>
          </a:bodyPr>
          <a:lstStyle/>
          <a:p>
            <a:pPr algn="l"/>
            <a:r>
              <a:rPr lang="zh-CN" altLang="en-US" sz="3955" b="1" dirty="0">
                <a:solidFill>
                  <a:schemeClr val="bg1"/>
                </a:solidFill>
                <a:effectLst/>
                <a:latin typeface="微软雅黑" panose="020B0503020204020204" pitchFamily="34" charset="-122"/>
                <a:ea typeface="微软雅黑" panose="020B0503020204020204" pitchFamily="34" charset="-122"/>
              </a:rPr>
              <a:t>项</a:t>
            </a:r>
            <a:r>
              <a:rPr lang="zh-CN" altLang="en-US" sz="3955" b="1" dirty="0" smtClean="0">
                <a:solidFill>
                  <a:schemeClr val="bg1"/>
                </a:solidFill>
                <a:effectLst/>
                <a:latin typeface="微软雅黑" panose="020B0503020204020204" pitchFamily="34" charset="-122"/>
                <a:ea typeface="微软雅黑" panose="020B0503020204020204" pitchFamily="34" charset="-122"/>
              </a:rPr>
              <a:t>目</a:t>
            </a:r>
            <a:r>
              <a:rPr lang="en-US" altLang="zh-CN" sz="3955" b="1" dirty="0" smtClean="0">
                <a:solidFill>
                  <a:schemeClr val="bg1"/>
                </a:solidFill>
                <a:effectLst/>
                <a:latin typeface="微软雅黑" panose="020B0503020204020204" pitchFamily="34" charset="-122"/>
                <a:ea typeface="微软雅黑" panose="020B0503020204020204" pitchFamily="34" charset="-122"/>
              </a:rPr>
              <a:t>3 </a:t>
            </a:r>
            <a:r>
              <a:rPr lang="zh-CN" altLang="en-US" sz="3955" b="1" dirty="0" smtClean="0">
                <a:solidFill>
                  <a:schemeClr val="bg1"/>
                </a:solidFill>
                <a:effectLst/>
                <a:latin typeface="微软雅黑" panose="020B0503020204020204" pitchFamily="34" charset="-122"/>
                <a:ea typeface="微软雅黑" panose="020B0503020204020204" pitchFamily="34" charset="-122"/>
              </a:rPr>
              <a:t>规范实施网络工程</a:t>
            </a:r>
            <a:endParaRPr lang="en-US" altLang="zh-CN" sz="3955" b="1" dirty="0">
              <a:solidFill>
                <a:schemeClr val="bg1"/>
              </a:solidFill>
              <a:effectLst/>
              <a:latin typeface="微软雅黑" panose="020B0503020204020204" pitchFamily="34" charset="-122"/>
              <a:ea typeface="微软雅黑" panose="020B0503020204020204" pitchFamily="34" charset="-122"/>
            </a:endParaRPr>
          </a:p>
        </p:txBody>
      </p:sp>
      <p:cxnSp>
        <p:nvCxnSpPr>
          <p:cNvPr id="14" name="直接连接符 13"/>
          <p:cNvCxnSpPr/>
          <p:nvPr userDrawn="1"/>
        </p:nvCxnSpPr>
        <p:spPr>
          <a:xfrm>
            <a:off x="671099" y="3423027"/>
            <a:ext cx="1575530" cy="0"/>
          </a:xfrm>
          <a:prstGeom prst="line">
            <a:avLst/>
          </a:prstGeom>
          <a:noFill/>
          <a:ln w="6350" cap="flat" cmpd="sng" algn="ctr">
            <a:solidFill>
              <a:schemeClr val="bg1"/>
            </a:solidFill>
            <a:prstDash val="solid"/>
            <a:miter lim="800000"/>
          </a:ln>
          <a:effectLst/>
        </p:spPr>
      </p:cxnSp>
      <p:sp>
        <p:nvSpPr>
          <p:cNvPr id="17" name="矩形 16"/>
          <p:cNvSpPr/>
          <p:nvPr userDrawn="1"/>
        </p:nvSpPr>
        <p:spPr>
          <a:xfrm>
            <a:off x="671100" y="4934988"/>
            <a:ext cx="3682255" cy="6192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83" y="1826009"/>
            <a:ext cx="10516635"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2022/8/23</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Freeform 5"/>
          <p:cNvSpPr/>
          <p:nvPr userDrawn="1"/>
        </p:nvSpPr>
        <p:spPr bwMode="auto">
          <a:xfrm>
            <a:off x="2481727" y="1827994"/>
            <a:ext cx="9709297" cy="141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chemeClr val="tx2"/>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8" name="Freeform 6"/>
          <p:cNvSpPr/>
          <p:nvPr userDrawn="1"/>
        </p:nvSpPr>
        <p:spPr bwMode="auto">
          <a:xfrm>
            <a:off x="0" y="3838192"/>
            <a:ext cx="6223107" cy="128495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chemeClr val="tx2"/>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9" name="Freeform 7"/>
          <p:cNvSpPr/>
          <p:nvPr userDrawn="1"/>
        </p:nvSpPr>
        <p:spPr bwMode="auto">
          <a:xfrm>
            <a:off x="0" y="2321018"/>
            <a:ext cx="10173702" cy="223646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239BE5"/>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10" name="Freeform 8"/>
          <p:cNvSpPr/>
          <p:nvPr userDrawn="1"/>
        </p:nvSpPr>
        <p:spPr bwMode="auto">
          <a:xfrm>
            <a:off x="10783645" y="2212647"/>
            <a:ext cx="417787" cy="675227"/>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198DD4"/>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300" fill="hold"/>
                                        <p:tgtEl>
                                          <p:spTgt spid="10"/>
                                        </p:tgtEl>
                                        <p:attrNameLst>
                                          <p:attrName>ppt_w</p:attrName>
                                        </p:attrNameLst>
                                      </p:cBhvr>
                                      <p:tavLst>
                                        <p:tav tm="0">
                                          <p:val>
                                            <p:fltVal val="0"/>
                                          </p:val>
                                        </p:tav>
                                        <p:tav tm="100000">
                                          <p:val>
                                            <p:strVal val="#ppt_w"/>
                                          </p:val>
                                        </p:tav>
                                      </p:tavLst>
                                    </p:anim>
                                    <p:anim calcmode="lin" valueType="num">
                                      <p:cBhvr>
                                        <p:cTn id="19" dur="300" fill="hold"/>
                                        <p:tgtEl>
                                          <p:spTgt spid="10"/>
                                        </p:tgtEl>
                                        <p:attrNameLst>
                                          <p:attrName>ppt_h</p:attrName>
                                        </p:attrNameLst>
                                      </p:cBhvr>
                                      <p:tavLst>
                                        <p:tav tm="0">
                                          <p:val>
                                            <p:fltVal val="0"/>
                                          </p:val>
                                        </p:tav>
                                        <p:tav tm="100000">
                                          <p:val>
                                            <p:strVal val="#ppt_h"/>
                                          </p:val>
                                        </p:tav>
                                      </p:tavLst>
                                    </p:anim>
                                    <p:anim calcmode="lin" valueType="num">
                                      <p:cBhvr>
                                        <p:cTn id="20" dur="300" fill="hold"/>
                                        <p:tgtEl>
                                          <p:spTgt spid="10"/>
                                        </p:tgtEl>
                                        <p:attrNameLst>
                                          <p:attrName>style.rotation</p:attrName>
                                        </p:attrNameLst>
                                      </p:cBhvr>
                                      <p:tavLst>
                                        <p:tav tm="0">
                                          <p:val>
                                            <p:fltVal val="90"/>
                                          </p:val>
                                        </p:tav>
                                        <p:tav tm="100000">
                                          <p:val>
                                            <p:fltVal val="0"/>
                                          </p:val>
                                        </p:tav>
                                      </p:tavLst>
                                    </p:anim>
                                    <p:animEffect transition="in" filter="fade">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3"/>
            <a:ext cx="4505769" cy="434253"/>
          </a:xfrm>
          <a:prstGeom prst="rect">
            <a:avLst/>
          </a:prstGeom>
        </p:spPr>
        <p:txBody>
          <a:bodyPr/>
          <a:lstStyle>
            <a:lvl1pPr>
              <a:defRPr sz="2800" b="1">
                <a:solidFill>
                  <a:schemeClr val="accent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2022/8/23</a:t>
            </a:fld>
            <a:endParaRPr lang="zh-CN" altLang="en-US"/>
          </a:p>
        </p:txBody>
      </p:sp>
      <p:sp>
        <p:nvSpPr>
          <p:cNvPr id="4" name="页脚占位符 3"/>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
        <p:nvSpPr>
          <p:cNvPr id="6" name="矩形 5"/>
          <p:cNvSpPr/>
          <p:nvPr userDrawn="1"/>
        </p:nvSpPr>
        <p:spPr>
          <a:xfrm>
            <a:off x="299292" y="365202"/>
            <a:ext cx="350376" cy="3504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7" name="矩形 6"/>
          <p:cNvSpPr/>
          <p:nvPr userDrawn="1"/>
        </p:nvSpPr>
        <p:spPr>
          <a:xfrm>
            <a:off x="440187" y="487147"/>
            <a:ext cx="312273" cy="31230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Tree>
  </p:cSld>
  <p:clrMapOvr>
    <a:masterClrMapping/>
  </p:clrMapOvr>
</p:sldLayout>
</file>

<file path=ppt/slideLayouts/slideLayout5.xml><?xml version="1.0" encoding="utf-8"?>
<p:sldLayout xmlns:a14="http://schemas.microsoft.com/office/drawing/2010/main"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15028" b="5267"/>
          <a:stretch>
            <a:fillRect/>
          </a:stretch>
        </p:blipFill>
        <p:spPr>
          <a:xfrm>
            <a:off x="-42490" y="-12703"/>
            <a:ext cx="12235691" cy="6872145"/>
          </a:xfrm>
          <a:prstGeom prst="rect">
            <a:avLst/>
          </a:prstGeom>
        </p:spPr>
      </p:pic>
      <p:sp>
        <p:nvSpPr>
          <p:cNvPr id="13" name="文本框 12"/>
          <p:cNvSpPr txBox="1"/>
          <p:nvPr userDrawn="1"/>
        </p:nvSpPr>
        <p:spPr>
          <a:xfrm>
            <a:off x="700703" y="2711962"/>
            <a:ext cx="3947955" cy="1004570"/>
          </a:xfrm>
          <a:prstGeom prst="rect">
            <a:avLst/>
          </a:prstGeom>
          <a:noFill/>
        </p:spPr>
        <p:txBody>
          <a:bodyPr wrap="square" rtlCol="0">
            <a:spAutoFit/>
          </a:bodyPr>
          <a:lstStyle/>
          <a:p>
            <a:pPr algn="dist"/>
            <a:r>
              <a:rPr lang="zh-CN" altLang="en-US" sz="5935" b="1" dirty="0">
                <a:solidFill>
                  <a:schemeClr val="bg1"/>
                </a:solidFill>
                <a:effectLst/>
                <a:latin typeface="微软雅黑" panose="020B0503020204020204" pitchFamily="34" charset="-122"/>
                <a:ea typeface="微软雅黑" panose="020B0503020204020204" pitchFamily="34" charset="-122"/>
              </a:rPr>
              <a:t>谢谢大家</a:t>
            </a:r>
          </a:p>
        </p:txBody>
      </p:sp>
      <p:cxnSp>
        <p:nvCxnSpPr>
          <p:cNvPr id="14" name="直接连接符 13"/>
          <p:cNvCxnSpPr/>
          <p:nvPr userDrawn="1"/>
        </p:nvCxnSpPr>
        <p:spPr>
          <a:xfrm>
            <a:off x="736559" y="4094368"/>
            <a:ext cx="3912099"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80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30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302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835"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670"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png"/><Relationship Id="rId7" Type="http://schemas.openxmlformats.org/officeDocument/2006/relationships/image" Target="../media/image13.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image" Target="../media/image14.jpeg"/><Relationship Id="rId9" Type="http://schemas.openxmlformats.org/officeDocument/2006/relationships/image" Target="../media/image16.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7.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image" Target="../media/image2.png"/><Relationship Id="rId7"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8.emf"/><Relationship Id="rId5" Type="http://schemas.openxmlformats.org/officeDocument/2006/relationships/package" Target="../embeddings/Microsoft_Word___3.docx"/><Relationship Id="rId4" Type="http://schemas.openxmlformats.org/officeDocument/2006/relationships/oleObject" Target="../embeddings/oleObject3.bin"/><Relationship Id="rId9"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20.emf"/><Relationship Id="rId5" Type="http://schemas.openxmlformats.org/officeDocument/2006/relationships/package" Target="../embeddings/Microsoft_Word___5.docx"/><Relationship Id="rId4" Type="http://schemas.openxmlformats.org/officeDocument/2006/relationships/oleObject" Target="../embeddings/oleObject5.bin"/></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8.e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41.emf"/><Relationship Id="rId3" Type="http://schemas.openxmlformats.org/officeDocument/2006/relationships/notesSlide" Target="../notesSlides/notesSlide11.xml"/><Relationship Id="rId7" Type="http://schemas.openxmlformats.org/officeDocument/2006/relationships/image" Target="../media/image39.emf"/><Relationship Id="rId12" Type="http://schemas.openxmlformats.org/officeDocument/2006/relationships/package" Target="../embeddings/Microsoft_Word___9.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Word___7.docx"/><Relationship Id="rId11" Type="http://schemas.openxmlformats.org/officeDocument/2006/relationships/oleObject" Target="../embeddings/oleObject9.bin"/><Relationship Id="rId5" Type="http://schemas.openxmlformats.org/officeDocument/2006/relationships/oleObject" Target="../embeddings/oleObject7.bin"/><Relationship Id="rId10" Type="http://schemas.openxmlformats.org/officeDocument/2006/relationships/image" Target="../media/image40.emf"/><Relationship Id="rId4" Type="http://schemas.openxmlformats.org/officeDocument/2006/relationships/image" Target="../media/image2.png"/><Relationship Id="rId9" Type="http://schemas.openxmlformats.org/officeDocument/2006/relationships/package" Target="../embeddings/Microsoft_Word___8.docx"/></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12.xml"/><Relationship Id="rId7" Type="http://schemas.openxmlformats.org/officeDocument/2006/relationships/image" Target="../media/image42.emf"/><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Word___10.docx"/><Relationship Id="rId5" Type="http://schemas.openxmlformats.org/officeDocument/2006/relationships/oleObject" Target="../embeddings/oleObject10.bin"/><Relationship Id="rId10" Type="http://schemas.openxmlformats.org/officeDocument/2006/relationships/image" Target="../media/image43.emf"/><Relationship Id="rId4" Type="http://schemas.openxmlformats.org/officeDocument/2006/relationships/image" Target="../media/image2.png"/><Relationship Id="rId9" Type="http://schemas.openxmlformats.org/officeDocument/2006/relationships/package" Target="../embeddings/Microsoft_Word___11.docx"/></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730857" y="5083225"/>
            <a:ext cx="830837" cy="365806"/>
          </a:xfrm>
          <a:prstGeom prst="rect">
            <a:avLst/>
          </a:prstGeom>
          <a:noFill/>
        </p:spPr>
        <p:txBody>
          <a:bodyPr wrap="square" rtlCol="0">
            <a:spAutoFit/>
          </a:bodyPr>
          <a:lstStyle/>
          <a:p>
            <a:pPr>
              <a:lnSpc>
                <a:spcPct val="120000"/>
              </a:lnSpc>
            </a:pPr>
            <a:r>
              <a:rPr lang="zh-CN" altLang="en-US" sz="1620" b="1" dirty="0">
                <a:solidFill>
                  <a:srgbClr val="1890D6"/>
                </a:solidFill>
                <a:cs typeface="+mn-ea"/>
                <a:sym typeface="+mn-lt"/>
              </a:rPr>
              <a:t>负责人：</a:t>
            </a:r>
          </a:p>
        </p:txBody>
      </p:sp>
      <p:sp>
        <p:nvSpPr>
          <p:cNvPr id="11" name="文本框 10"/>
          <p:cNvSpPr txBox="1"/>
          <p:nvPr/>
        </p:nvSpPr>
        <p:spPr>
          <a:xfrm>
            <a:off x="2484223" y="5083225"/>
            <a:ext cx="847967" cy="365806"/>
          </a:xfrm>
          <a:prstGeom prst="rect">
            <a:avLst/>
          </a:prstGeom>
          <a:noFill/>
        </p:spPr>
        <p:txBody>
          <a:bodyPr wrap="square" rtlCol="0">
            <a:spAutoFit/>
          </a:bodyPr>
          <a:lstStyle/>
          <a:p>
            <a:pPr algn="r">
              <a:lnSpc>
                <a:spcPct val="120000"/>
              </a:lnSpc>
            </a:pPr>
            <a:r>
              <a:rPr lang="zh-CN" altLang="en-US" sz="1620" b="1" dirty="0" smtClean="0">
                <a:solidFill>
                  <a:srgbClr val="1890D6"/>
                </a:solidFill>
                <a:cs typeface="+mn-ea"/>
                <a:sym typeface="+mn-lt"/>
              </a:rPr>
              <a:t>章丞</a:t>
            </a:r>
            <a:endParaRPr lang="zh-CN" altLang="en-US" sz="1620" b="1" dirty="0">
              <a:solidFill>
                <a:srgbClr val="1890D6"/>
              </a:solidFill>
              <a:cs typeface="+mn-ea"/>
              <a:sym typeface="+mn-lt"/>
            </a:endParaRPr>
          </a:p>
        </p:txBody>
      </p:sp>
    </p:spTree>
  </p:cSld>
  <p:clrMapOvr>
    <a:masterClrMapping/>
  </p:clrMapOvr>
  <p:timing>
    <p:tnLst>
      <p:par>
        <p:cTn id="1" dur="indefinite" restart="never" nodeType="tmRoot"/>
      </p:par>
    </p:tnLst>
  </p:timing>
</p:sld>
</file>

<file path=ppt/slides/slide10.xml><?xml version="1.0" encoding="utf-8"?>
<p:sld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en-US" altLang="zh-CN" dirty="0" smtClean="0">
                <a:latin typeface="+mn-lt"/>
                <a:ea typeface="+mn-ea"/>
                <a:cs typeface="+mn-ea"/>
                <a:sym typeface="+mn-lt"/>
              </a:rPr>
              <a:t>3.2.1</a:t>
            </a:r>
            <a:r>
              <a:rPr lang="zh-CN" altLang="en-US" dirty="0" smtClean="0">
                <a:latin typeface="+mn-lt"/>
                <a:ea typeface="+mn-ea"/>
                <a:cs typeface="+mn-ea"/>
                <a:sym typeface="+mn-lt"/>
              </a:rPr>
              <a:t>实施方案概述</a:t>
            </a:r>
            <a:endParaRPr lang="zh-CN" altLang="en-US" dirty="0">
              <a:latin typeface="+mn-lt"/>
              <a:ea typeface="+mn-ea"/>
              <a:cs typeface="+mn-ea"/>
              <a:sym typeface="+mn-lt"/>
            </a:endParaRPr>
          </a:p>
        </p:txBody>
      </p:sp>
      <p:sp>
        <p:nvSpPr>
          <p:cNvPr id="331" name="Rectangle 330"/>
          <p:cNvSpPr/>
          <p:nvPr/>
        </p:nvSpPr>
        <p:spPr>
          <a:xfrm>
            <a:off x="1030704" y="1262198"/>
            <a:ext cx="7444061" cy="830997"/>
          </a:xfrm>
          <a:prstGeom prst="rect">
            <a:avLst/>
          </a:prstGeom>
        </p:spPr>
        <p:txBody>
          <a:bodyPr wrap="square">
            <a:spAutoFit/>
          </a:bodyPr>
          <a:lstStyle/>
          <a:p>
            <a:pPr>
              <a:lnSpc>
                <a:spcPct val="120000"/>
              </a:lnSpc>
            </a:pPr>
            <a:r>
              <a:rPr lang="zh-CN" altLang="en-US" sz="2000" dirty="0">
                <a:cs typeface="+mn-ea"/>
                <a:sym typeface="+mn-lt"/>
              </a:rPr>
              <a:t>项目实施方案也叫项目执行方案，是从项目要求、方式方法及实施步骤等方面做出全面、具体而且明确的计划类文档。</a:t>
            </a:r>
          </a:p>
        </p:txBody>
      </p:sp>
      <p:grpSp>
        <p:nvGrpSpPr>
          <p:cNvPr id="31752" name="Group 332"/>
          <p:cNvGrpSpPr/>
          <p:nvPr/>
        </p:nvGrpSpPr>
        <p:grpSpPr>
          <a:xfrm>
            <a:off x="573504" y="1516357"/>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4097" name="组合 3"/>
          <p:cNvGrpSpPr/>
          <p:nvPr/>
        </p:nvGrpSpPr>
        <p:grpSpPr>
          <a:xfrm>
            <a:off x="902970" y="21844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15" name="Group 332">
            <a:extLst>
              <a:ext uri="{FF2B5EF4-FFF2-40B4-BE49-F238E27FC236}">
                <a16:creationId xmlns:a16="http://schemas.microsoft.com/office/drawing/2014/main" id="{BB97BE1E-E661-F3DA-995C-1DD61893AE45}"/>
              </a:ext>
            </a:extLst>
          </p:cNvPr>
          <p:cNvGrpSpPr/>
          <p:nvPr/>
        </p:nvGrpSpPr>
        <p:grpSpPr>
          <a:xfrm>
            <a:off x="573504" y="3231985"/>
            <a:ext cx="259244" cy="259815"/>
            <a:chOff x="4643438" y="2786064"/>
            <a:chExt cx="288476" cy="288476"/>
          </a:xfrm>
        </p:grpSpPr>
        <p:sp>
          <p:nvSpPr>
            <p:cNvPr id="16" name="Oval 326">
              <a:extLst>
                <a:ext uri="{FF2B5EF4-FFF2-40B4-BE49-F238E27FC236}">
                  <a16:creationId xmlns:a16="http://schemas.microsoft.com/office/drawing/2014/main" id="{D8948DEC-5A45-D09A-F276-E1FA1F99B88B}"/>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7" name="Freeform 26">
              <a:extLst>
                <a:ext uri="{FF2B5EF4-FFF2-40B4-BE49-F238E27FC236}">
                  <a16:creationId xmlns:a16="http://schemas.microsoft.com/office/drawing/2014/main" id="{C0BD32FE-A979-E6DF-5AEF-91FD544375B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2" name="文本框 1"/>
          <p:cNvSpPr txBox="1"/>
          <p:nvPr/>
        </p:nvSpPr>
        <p:spPr>
          <a:xfrm>
            <a:off x="1276233" y="2554108"/>
            <a:ext cx="6973245" cy="3416320"/>
          </a:xfrm>
          <a:prstGeom prst="rect">
            <a:avLst/>
          </a:prstGeom>
          <a:noFill/>
        </p:spPr>
        <p:txBody>
          <a:bodyPr wrap="square" rtlCol="0">
            <a:spAutoFit/>
          </a:bodyPr>
          <a:lstStyle/>
          <a:p>
            <a:pPr>
              <a:lnSpc>
                <a:spcPct val="120000"/>
              </a:lnSpc>
            </a:pPr>
            <a:r>
              <a:rPr lang="zh-CN" altLang="en-US" sz="2000" dirty="0">
                <a:cs typeface="+mn-ea"/>
                <a:sym typeface="+mn-lt"/>
              </a:rPr>
              <a:t>在制定网络集成项目实施方案时，要确定以下内容：</a:t>
            </a:r>
          </a:p>
          <a:p>
            <a:pPr>
              <a:lnSpc>
                <a:spcPct val="120000"/>
              </a:lnSpc>
            </a:pPr>
            <a:r>
              <a:rPr lang="en-US" altLang="zh-CN" sz="2000" b="1" dirty="0">
                <a:solidFill>
                  <a:srgbClr val="00B0F0"/>
                </a:solidFill>
                <a:cs typeface="+mn-ea"/>
                <a:sym typeface="+mn-lt"/>
              </a:rPr>
              <a:t>1</a:t>
            </a:r>
            <a:r>
              <a:rPr lang="zh-CN" altLang="en-US" sz="2000" b="1" dirty="0" smtClean="0">
                <a:solidFill>
                  <a:srgbClr val="00B0F0"/>
                </a:solidFill>
                <a:cs typeface="+mn-ea"/>
                <a:sym typeface="+mn-lt"/>
              </a:rPr>
              <a:t>、施</a:t>
            </a:r>
            <a:r>
              <a:rPr lang="zh-CN" altLang="en-US" sz="2000" b="1" dirty="0">
                <a:solidFill>
                  <a:srgbClr val="00B0F0"/>
                </a:solidFill>
                <a:cs typeface="+mn-ea"/>
                <a:sym typeface="+mn-lt"/>
              </a:rPr>
              <a:t>工现场机房环境是否满足需求：①是否上电？ ②空余机柜数量是否满足？</a:t>
            </a:r>
          </a:p>
          <a:p>
            <a:pPr>
              <a:lnSpc>
                <a:spcPct val="120000"/>
              </a:lnSpc>
            </a:pPr>
            <a:r>
              <a:rPr lang="en-US" altLang="zh-CN" sz="2000" b="1" dirty="0">
                <a:solidFill>
                  <a:srgbClr val="00B0F0"/>
                </a:solidFill>
                <a:cs typeface="+mn-ea"/>
                <a:sym typeface="+mn-lt"/>
              </a:rPr>
              <a:t>2</a:t>
            </a:r>
            <a:r>
              <a:rPr lang="zh-CN" altLang="en-US" sz="2000" b="1" dirty="0" smtClean="0">
                <a:solidFill>
                  <a:srgbClr val="00B0F0"/>
                </a:solidFill>
                <a:cs typeface="+mn-ea"/>
                <a:sym typeface="+mn-lt"/>
              </a:rPr>
              <a:t>、网</a:t>
            </a:r>
            <a:r>
              <a:rPr lang="zh-CN" altLang="en-US" sz="2000" b="1" dirty="0">
                <a:solidFill>
                  <a:srgbClr val="00B0F0"/>
                </a:solidFill>
                <a:cs typeface="+mn-ea"/>
                <a:sym typeface="+mn-lt"/>
              </a:rPr>
              <a:t>络设备如何摆放？</a:t>
            </a:r>
          </a:p>
          <a:p>
            <a:pPr>
              <a:lnSpc>
                <a:spcPct val="120000"/>
              </a:lnSpc>
            </a:pPr>
            <a:r>
              <a:rPr lang="en-US" altLang="zh-CN" sz="2000" b="1" dirty="0">
                <a:solidFill>
                  <a:srgbClr val="00B0F0"/>
                </a:solidFill>
                <a:cs typeface="+mn-ea"/>
                <a:sym typeface="+mn-lt"/>
              </a:rPr>
              <a:t>3</a:t>
            </a:r>
            <a:r>
              <a:rPr lang="zh-CN" altLang="en-US" sz="2000" b="1" dirty="0" smtClean="0">
                <a:solidFill>
                  <a:srgbClr val="00B0F0"/>
                </a:solidFill>
                <a:cs typeface="+mn-ea"/>
                <a:sym typeface="+mn-lt"/>
              </a:rPr>
              <a:t>、网</a:t>
            </a:r>
            <a:r>
              <a:rPr lang="zh-CN" altLang="en-US" sz="2000" b="1" dirty="0">
                <a:solidFill>
                  <a:srgbClr val="00B0F0"/>
                </a:solidFill>
                <a:cs typeface="+mn-ea"/>
                <a:sym typeface="+mn-lt"/>
              </a:rPr>
              <a:t>络设备互联：①接口如何互联？ ②使用哪种线缆？ ③每种线缆长度多少？</a:t>
            </a:r>
          </a:p>
          <a:p>
            <a:pPr>
              <a:lnSpc>
                <a:spcPct val="120000"/>
              </a:lnSpc>
            </a:pPr>
            <a:r>
              <a:rPr lang="en-US" altLang="zh-CN" sz="2000" b="1" dirty="0">
                <a:solidFill>
                  <a:srgbClr val="00B0F0"/>
                </a:solidFill>
                <a:cs typeface="+mn-ea"/>
                <a:sym typeface="+mn-lt"/>
              </a:rPr>
              <a:t>4</a:t>
            </a:r>
            <a:r>
              <a:rPr lang="zh-CN" altLang="en-US" sz="2000" b="1" dirty="0" smtClean="0">
                <a:solidFill>
                  <a:srgbClr val="00B0F0"/>
                </a:solidFill>
                <a:cs typeface="+mn-ea"/>
                <a:sym typeface="+mn-lt"/>
              </a:rPr>
              <a:t>、各</a:t>
            </a:r>
            <a:r>
              <a:rPr lang="zh-CN" altLang="en-US" sz="2000" b="1" dirty="0">
                <a:solidFill>
                  <a:srgbClr val="00B0F0"/>
                </a:solidFill>
                <a:cs typeface="+mn-ea"/>
                <a:sym typeface="+mn-lt"/>
              </a:rPr>
              <a:t>个设备的接口该使用哪些</a:t>
            </a:r>
            <a:r>
              <a:rPr lang="en-US" altLang="zh-CN" sz="2000" b="1" dirty="0">
                <a:solidFill>
                  <a:srgbClr val="00B0F0"/>
                </a:solidFill>
                <a:cs typeface="+mn-ea"/>
                <a:sym typeface="+mn-lt"/>
              </a:rPr>
              <a:t>IP</a:t>
            </a:r>
            <a:r>
              <a:rPr lang="zh-CN" altLang="en-US" sz="2000" b="1" dirty="0">
                <a:solidFill>
                  <a:srgbClr val="00B0F0"/>
                </a:solidFill>
                <a:cs typeface="+mn-ea"/>
                <a:sym typeface="+mn-lt"/>
              </a:rPr>
              <a:t>地址？</a:t>
            </a:r>
          </a:p>
          <a:p>
            <a:pPr>
              <a:lnSpc>
                <a:spcPct val="120000"/>
              </a:lnSpc>
            </a:pPr>
            <a:r>
              <a:rPr lang="en-US" altLang="zh-CN" sz="2000" b="1" dirty="0">
                <a:solidFill>
                  <a:srgbClr val="00B0F0"/>
                </a:solidFill>
                <a:cs typeface="+mn-ea"/>
                <a:sym typeface="+mn-lt"/>
              </a:rPr>
              <a:t>5</a:t>
            </a:r>
            <a:r>
              <a:rPr lang="zh-CN" altLang="en-US" sz="2000" b="1" dirty="0" smtClean="0">
                <a:solidFill>
                  <a:srgbClr val="00B0F0"/>
                </a:solidFill>
                <a:cs typeface="+mn-ea"/>
                <a:sym typeface="+mn-lt"/>
              </a:rPr>
              <a:t>、各</a:t>
            </a:r>
            <a:r>
              <a:rPr lang="zh-CN" altLang="en-US" sz="2000" b="1" dirty="0">
                <a:solidFill>
                  <a:srgbClr val="00B0F0"/>
                </a:solidFill>
                <a:cs typeface="+mn-ea"/>
                <a:sym typeface="+mn-lt"/>
              </a:rPr>
              <a:t>个设备要实现哪些技术点？配置命令是什么？</a:t>
            </a:r>
          </a:p>
          <a:p>
            <a:pPr>
              <a:lnSpc>
                <a:spcPct val="120000"/>
              </a:lnSpc>
            </a:pPr>
            <a:endParaRPr lang="zh-CN" altLang="en-US" sz="2000" dirty="0">
              <a:cs typeface="+mn-ea"/>
              <a:sym typeface="+mn-lt"/>
            </a:endParaRPr>
          </a:p>
        </p:txBody>
      </p:sp>
      <p:pic>
        <p:nvPicPr>
          <p:cNvPr id="3" name="图片 2"/>
          <p:cNvPicPr>
            <a:picLocks noChangeAspect="1"/>
          </p:cNvPicPr>
          <p:nvPr/>
        </p:nvPicPr>
        <p:blipFill>
          <a:blip r:embed="rId3"/>
          <a:stretch>
            <a:fillRect/>
          </a:stretch>
        </p:blipFill>
        <p:spPr>
          <a:xfrm>
            <a:off x="8569311" y="634719"/>
            <a:ext cx="3243607" cy="5194531"/>
          </a:xfrm>
          <a:prstGeom prst="rect">
            <a:avLst/>
          </a:prstGeom>
        </p:spPr>
      </p:pic>
    </p:spTree>
  </p:cSld>
  <p:clrMapOvr>
    <a:masterClrMapping/>
  </p:clrMapOvr>
  <p:timing>
    <p:tnLst>
      <p:par>
        <p:cTn id="1" dur="indefinite" restart="never" nodeType="tmRoot"/>
      </p:par>
    </p:tnLst>
  </p:timing>
</p:sld>
</file>

<file path=ppt/slides/slide1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en-US" altLang="zh-CN" dirty="0" smtClean="0">
                <a:latin typeface="+mn-lt"/>
                <a:ea typeface="+mn-ea"/>
                <a:cs typeface="+mn-ea"/>
                <a:sym typeface="+mn-lt"/>
              </a:rPr>
              <a:t>3.2.2 </a:t>
            </a:r>
            <a:r>
              <a:rPr lang="zh-CN" altLang="en-US" dirty="0" smtClean="0">
                <a:latin typeface="+mn-lt"/>
                <a:ea typeface="+mn-ea"/>
                <a:cs typeface="+mn-ea"/>
                <a:sym typeface="+mn-lt"/>
              </a:rPr>
              <a:t>综合布线方案</a:t>
            </a:r>
            <a:endParaRPr lang="zh-CN" altLang="en-US" dirty="0">
              <a:latin typeface="+mn-lt"/>
              <a:ea typeface="+mn-ea"/>
              <a:cs typeface="+mn-ea"/>
              <a:sym typeface="+mn-lt"/>
            </a:endParaRPr>
          </a:p>
        </p:txBody>
      </p:sp>
      <p:grpSp>
        <p:nvGrpSpPr>
          <p:cNvPr id="4097" name="组合 3"/>
          <p:cNvGrpSpPr/>
          <p:nvPr/>
        </p:nvGrpSpPr>
        <p:grpSpPr>
          <a:xfrm>
            <a:off x="902970" y="21844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2" name="文本框 1"/>
          <p:cNvSpPr txBox="1"/>
          <p:nvPr/>
        </p:nvSpPr>
        <p:spPr>
          <a:xfrm>
            <a:off x="489881" y="1378957"/>
            <a:ext cx="6977720" cy="1569660"/>
          </a:xfrm>
          <a:prstGeom prst="rect">
            <a:avLst/>
          </a:prstGeom>
          <a:noFill/>
        </p:spPr>
        <p:txBody>
          <a:bodyPr wrap="square" rtlCol="0">
            <a:spAutoFit/>
          </a:bodyPr>
          <a:lstStyle/>
          <a:p>
            <a:pPr>
              <a:lnSpc>
                <a:spcPct val="120000"/>
              </a:lnSpc>
            </a:pPr>
            <a:r>
              <a:rPr lang="zh-CN" altLang="en-US" sz="2000" dirty="0">
                <a:cs typeface="+mn-ea"/>
                <a:sym typeface="+mn-lt"/>
              </a:rPr>
              <a:t>综合布线是一种模块化的、灵活性极高的建筑物内或建筑群之间的信息传输通道。通过它可使语音设备、数据设备、交换设备及各种控制设备与信息管理系统连接起来，同时也使这些设备与外部通信网络相连的综合布</a:t>
            </a:r>
            <a:r>
              <a:rPr lang="zh-CN" altLang="en-US" sz="2000" dirty="0" smtClean="0">
                <a:cs typeface="+mn-ea"/>
                <a:sym typeface="+mn-lt"/>
              </a:rPr>
              <a:t>线</a:t>
            </a:r>
            <a:endParaRPr lang="zh-CN" altLang="en-US" sz="2000" dirty="0">
              <a:cs typeface="+mn-ea"/>
              <a:sym typeface="+mn-lt"/>
            </a:endParaRPr>
          </a:p>
        </p:txBody>
      </p:sp>
      <p:sp>
        <p:nvSpPr>
          <p:cNvPr id="4" name="文本框 3"/>
          <p:cNvSpPr txBox="1"/>
          <p:nvPr/>
        </p:nvSpPr>
        <p:spPr>
          <a:xfrm>
            <a:off x="489880" y="3246457"/>
            <a:ext cx="6686850" cy="3046988"/>
          </a:xfrm>
          <a:prstGeom prst="rect">
            <a:avLst/>
          </a:prstGeom>
          <a:noFill/>
        </p:spPr>
        <p:txBody>
          <a:bodyPr wrap="square" rtlCol="0">
            <a:spAutoFit/>
          </a:bodyPr>
          <a:lstStyle/>
          <a:p>
            <a:pPr>
              <a:lnSpc>
                <a:spcPct val="120000"/>
              </a:lnSpc>
            </a:pPr>
            <a:r>
              <a:rPr lang="zh-CN" altLang="en-US" sz="2000" dirty="0">
                <a:cs typeface="+mn-ea"/>
                <a:sym typeface="+mn-lt"/>
              </a:rPr>
              <a:t>新建的网络工程项目是一个使系统从无到有的过程。因此，在进行设备命令配置之前，必须先把设备都安装完毕，并且上电。一般有以下几个步骤：</a:t>
            </a:r>
          </a:p>
          <a:p>
            <a:pPr>
              <a:lnSpc>
                <a:spcPct val="120000"/>
              </a:lnSpc>
            </a:pPr>
            <a:r>
              <a:rPr lang="en-US" altLang="zh-CN" sz="2000" b="1" dirty="0">
                <a:solidFill>
                  <a:srgbClr val="00B0F0"/>
                </a:solidFill>
                <a:cs typeface="+mn-ea"/>
                <a:sym typeface="+mn-lt"/>
              </a:rPr>
              <a:t>1</a:t>
            </a:r>
            <a:r>
              <a:rPr lang="zh-CN" altLang="en-US" sz="2000" b="1" dirty="0">
                <a:solidFill>
                  <a:srgbClr val="00B0F0"/>
                </a:solidFill>
                <a:cs typeface="+mn-ea"/>
                <a:sym typeface="+mn-lt"/>
              </a:rPr>
              <a:t>、	机柜安装；</a:t>
            </a:r>
          </a:p>
          <a:p>
            <a:pPr>
              <a:lnSpc>
                <a:spcPct val="120000"/>
              </a:lnSpc>
            </a:pPr>
            <a:r>
              <a:rPr lang="en-US" altLang="zh-CN" sz="2000" b="1" dirty="0">
                <a:solidFill>
                  <a:srgbClr val="00B0F0"/>
                </a:solidFill>
                <a:cs typeface="+mn-ea"/>
                <a:sym typeface="+mn-lt"/>
              </a:rPr>
              <a:t>2</a:t>
            </a:r>
            <a:r>
              <a:rPr lang="zh-CN" altLang="en-US" sz="2000" b="1" dirty="0">
                <a:solidFill>
                  <a:srgbClr val="00B0F0"/>
                </a:solidFill>
                <a:cs typeface="+mn-ea"/>
                <a:sym typeface="+mn-lt"/>
              </a:rPr>
              <a:t>、	设备上架及上电；</a:t>
            </a:r>
          </a:p>
          <a:p>
            <a:pPr>
              <a:lnSpc>
                <a:spcPct val="120000"/>
              </a:lnSpc>
            </a:pPr>
            <a:r>
              <a:rPr lang="en-US" altLang="zh-CN" sz="2000" b="1" dirty="0">
                <a:solidFill>
                  <a:srgbClr val="00B0F0"/>
                </a:solidFill>
                <a:cs typeface="+mn-ea"/>
                <a:sym typeface="+mn-lt"/>
              </a:rPr>
              <a:t>3</a:t>
            </a:r>
            <a:r>
              <a:rPr lang="zh-CN" altLang="en-US" sz="2000" b="1" dirty="0">
                <a:solidFill>
                  <a:srgbClr val="00B0F0"/>
                </a:solidFill>
                <a:cs typeface="+mn-ea"/>
                <a:sym typeface="+mn-lt"/>
              </a:rPr>
              <a:t>、	布线及整线；</a:t>
            </a:r>
          </a:p>
          <a:p>
            <a:pPr>
              <a:lnSpc>
                <a:spcPct val="120000"/>
              </a:lnSpc>
            </a:pPr>
            <a:r>
              <a:rPr lang="en-US" altLang="zh-CN" sz="2000" b="1" dirty="0">
                <a:solidFill>
                  <a:srgbClr val="00B0F0"/>
                </a:solidFill>
                <a:cs typeface="+mn-ea"/>
                <a:sym typeface="+mn-lt"/>
              </a:rPr>
              <a:t>4</a:t>
            </a:r>
            <a:r>
              <a:rPr lang="zh-CN" altLang="en-US" sz="2000" b="1" dirty="0">
                <a:solidFill>
                  <a:srgbClr val="00B0F0"/>
                </a:solidFill>
                <a:cs typeface="+mn-ea"/>
                <a:sym typeface="+mn-lt"/>
              </a:rPr>
              <a:t>、	线缆及设备标签制作及黏贴。</a:t>
            </a:r>
          </a:p>
          <a:p>
            <a:pPr>
              <a:lnSpc>
                <a:spcPct val="120000"/>
              </a:lnSpc>
            </a:pPr>
            <a:endParaRPr lang="zh-CN" altLang="en-US" sz="2000" dirty="0">
              <a:cs typeface="+mn-ea"/>
              <a:sym typeface="+mn-lt"/>
            </a:endParaRPr>
          </a:p>
        </p:txBody>
      </p:sp>
      <p:grpSp>
        <p:nvGrpSpPr>
          <p:cNvPr id="8" name="Group 332"/>
          <p:cNvGrpSpPr/>
          <p:nvPr/>
        </p:nvGrpSpPr>
        <p:grpSpPr>
          <a:xfrm>
            <a:off x="149435" y="1933801"/>
            <a:ext cx="259244" cy="259815"/>
            <a:chOff x="4643438" y="2786064"/>
            <a:chExt cx="288476" cy="288476"/>
          </a:xfrm>
        </p:grpSpPr>
        <p:sp>
          <p:nvSpPr>
            <p:cNvPr id="9"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0"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1" name="Group 332">
            <a:extLst>
              <a:ext uri="{FF2B5EF4-FFF2-40B4-BE49-F238E27FC236}">
                <a16:creationId xmlns:a16="http://schemas.microsoft.com/office/drawing/2014/main" id="{BB97BE1E-E661-F3DA-995C-1DD61893AE45}"/>
              </a:ext>
            </a:extLst>
          </p:cNvPr>
          <p:cNvGrpSpPr/>
          <p:nvPr/>
        </p:nvGrpSpPr>
        <p:grpSpPr>
          <a:xfrm>
            <a:off x="149435" y="3649429"/>
            <a:ext cx="259244" cy="259815"/>
            <a:chOff x="4643438" y="2786064"/>
            <a:chExt cx="288476" cy="288476"/>
          </a:xfrm>
        </p:grpSpPr>
        <p:sp>
          <p:nvSpPr>
            <p:cNvPr id="12" name="Oval 326">
              <a:extLst>
                <a:ext uri="{FF2B5EF4-FFF2-40B4-BE49-F238E27FC236}">
                  <a16:creationId xmlns:a16="http://schemas.microsoft.com/office/drawing/2014/main" id="{D8948DEC-5A45-D09A-F276-E1FA1F99B88B}"/>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3" name="Freeform 26">
              <a:extLst>
                <a:ext uri="{FF2B5EF4-FFF2-40B4-BE49-F238E27FC236}">
                  <a16:creationId xmlns:a16="http://schemas.microsoft.com/office/drawing/2014/main" id="{C0BD32FE-A979-E6DF-5AEF-91FD544375B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pic>
        <p:nvPicPr>
          <p:cNvPr id="3" name="图片 2"/>
          <p:cNvPicPr>
            <a:picLocks noChangeAspect="1"/>
          </p:cNvPicPr>
          <p:nvPr/>
        </p:nvPicPr>
        <p:blipFill>
          <a:blip r:embed="rId3"/>
          <a:stretch>
            <a:fillRect/>
          </a:stretch>
        </p:blipFill>
        <p:spPr>
          <a:xfrm>
            <a:off x="7349441" y="1043995"/>
            <a:ext cx="4585506" cy="2540580"/>
          </a:xfrm>
          <a:prstGeom prst="rect">
            <a:avLst/>
          </a:prstGeom>
        </p:spPr>
      </p:pic>
      <p:pic>
        <p:nvPicPr>
          <p:cNvPr id="6" name="图片 5"/>
          <p:cNvPicPr>
            <a:picLocks noChangeAspect="1"/>
          </p:cNvPicPr>
          <p:nvPr/>
        </p:nvPicPr>
        <p:blipFill>
          <a:blip r:embed="rId4"/>
          <a:stretch>
            <a:fillRect/>
          </a:stretch>
        </p:blipFill>
        <p:spPr>
          <a:xfrm>
            <a:off x="7349441" y="3779336"/>
            <a:ext cx="4585506" cy="2950673"/>
          </a:xfrm>
          <a:prstGeom prst="rect">
            <a:avLst/>
          </a:prstGeom>
        </p:spPr>
      </p:pic>
    </p:spTree>
    <p:extLst>
      <p:ext uri="{BB962C8B-B14F-4D97-AF65-F5344CB8AC3E}">
        <p14:creationId xmlns:p14="http://schemas.microsoft.com/office/powerpoint/2010/main" val="32549472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pPr>
              <a:lnSpc>
                <a:spcPct val="120000"/>
              </a:lnSpc>
            </a:pPr>
            <a:r>
              <a:rPr lang="en-US" altLang="zh-CN" dirty="0" smtClean="0">
                <a:latin typeface="+mn-lt"/>
                <a:ea typeface="+mn-ea"/>
                <a:cs typeface="+mn-ea"/>
                <a:sym typeface="+mn-lt"/>
              </a:rPr>
              <a:t>3.2.2.1 </a:t>
            </a:r>
            <a:r>
              <a:rPr lang="zh-CN" altLang="en-US" dirty="0" smtClean="0">
                <a:latin typeface="+mn-lt"/>
                <a:ea typeface="+mn-ea"/>
                <a:cs typeface="+mn-ea"/>
                <a:sym typeface="+mn-lt"/>
              </a:rPr>
              <a:t>机房勘察</a:t>
            </a:r>
            <a:endParaRPr lang="zh-CN" altLang="en-US" dirty="0">
              <a:latin typeface="+mn-lt"/>
              <a:ea typeface="+mn-ea"/>
              <a:cs typeface="+mn-ea"/>
              <a:sym typeface="+mn-lt"/>
            </a:endParaRPr>
          </a:p>
        </p:txBody>
      </p:sp>
      <p:grpSp>
        <p:nvGrpSpPr>
          <p:cNvPr id="31752" name="Group 332"/>
          <p:cNvGrpSpPr/>
          <p:nvPr/>
        </p:nvGrpSpPr>
        <p:grpSpPr>
          <a:xfrm>
            <a:off x="834887" y="1255962"/>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4" name="组合 3"/>
          <p:cNvGrpSpPr/>
          <p:nvPr/>
        </p:nvGrpSpPr>
        <p:grpSpPr>
          <a:xfrm>
            <a:off x="922655" y="237490"/>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sp>
        <p:nvSpPr>
          <p:cNvPr id="3" name="文本框 2"/>
          <p:cNvSpPr txBox="1"/>
          <p:nvPr/>
        </p:nvSpPr>
        <p:spPr>
          <a:xfrm>
            <a:off x="1326116" y="1170940"/>
            <a:ext cx="9304149" cy="429861"/>
          </a:xfrm>
          <a:prstGeom prst="rect">
            <a:avLst/>
          </a:prstGeom>
          <a:noFill/>
        </p:spPr>
        <p:txBody>
          <a:bodyPr wrap="square" rtlCol="0">
            <a:spAutoFit/>
          </a:bodyPr>
          <a:lstStyle/>
          <a:p>
            <a:pPr>
              <a:lnSpc>
                <a:spcPct val="120000"/>
              </a:lnSpc>
            </a:pPr>
            <a:r>
              <a:rPr lang="zh-CN" altLang="en-US" sz="2000" dirty="0">
                <a:cs typeface="+mn-ea"/>
                <a:sym typeface="+mn-lt"/>
              </a:rPr>
              <a:t>在项目开始前，需要前往实施现场勘查环境，查看机房条件是否符合施工要求。</a:t>
            </a:r>
          </a:p>
        </p:txBody>
      </p:sp>
      <p:pic>
        <p:nvPicPr>
          <p:cNvPr id="15" name="图片 14"/>
          <p:cNvPicPr/>
          <p:nvPr/>
        </p:nvPicPr>
        <p:blipFill>
          <a:blip r:embed="rId3"/>
          <a:stretch>
            <a:fillRect/>
          </a:stretch>
        </p:blipFill>
        <p:spPr>
          <a:xfrm>
            <a:off x="3437757" y="2161075"/>
            <a:ext cx="4665219" cy="3501942"/>
          </a:xfrm>
          <a:prstGeom prst="rect">
            <a:avLst/>
          </a:prstGeom>
        </p:spPr>
      </p:pic>
      <p:sp>
        <p:nvSpPr>
          <p:cNvPr id="6" name="文本框 5"/>
          <p:cNvSpPr txBox="1"/>
          <p:nvPr/>
        </p:nvSpPr>
        <p:spPr>
          <a:xfrm>
            <a:off x="168449" y="2106466"/>
            <a:ext cx="3144594" cy="3720121"/>
          </a:xfrm>
          <a:prstGeom prst="rect">
            <a:avLst/>
          </a:prstGeom>
          <a:noFill/>
        </p:spPr>
        <p:txBody>
          <a:bodyPr wrap="square" rtlCol="0">
            <a:spAutoFit/>
          </a:bodyPr>
          <a:lstStyle/>
          <a:p>
            <a:pPr>
              <a:lnSpc>
                <a:spcPct val="120000"/>
              </a:lnSpc>
            </a:pPr>
            <a:r>
              <a:rPr lang="zh-CN" altLang="en-US" dirty="0">
                <a:cs typeface="+mn-ea"/>
                <a:sym typeface="+mn-lt"/>
              </a:rPr>
              <a:t>勘查过程需要判断例如空调温度、机柜可使用空间等环境是否具备实施条件。</a:t>
            </a:r>
          </a:p>
          <a:p>
            <a:pPr>
              <a:lnSpc>
                <a:spcPct val="120000"/>
              </a:lnSpc>
            </a:pPr>
            <a:r>
              <a:rPr lang="zh-CN" altLang="en-US" dirty="0" smtClean="0">
                <a:cs typeface="+mn-ea"/>
                <a:sym typeface="+mn-lt"/>
              </a:rPr>
              <a:t>机</a:t>
            </a:r>
            <a:r>
              <a:rPr lang="zh-CN" altLang="en-US" dirty="0">
                <a:cs typeface="+mn-ea"/>
                <a:sym typeface="+mn-lt"/>
              </a:rPr>
              <a:t>房地</a:t>
            </a:r>
            <a:r>
              <a:rPr lang="zh-CN" altLang="en-US" dirty="0" smtClean="0">
                <a:cs typeface="+mn-ea"/>
                <a:sym typeface="+mn-lt"/>
              </a:rPr>
              <a:t>址</a:t>
            </a:r>
            <a:endParaRPr lang="zh-CN" altLang="en-US" dirty="0">
              <a:cs typeface="+mn-ea"/>
              <a:sym typeface="+mn-lt"/>
            </a:endParaRPr>
          </a:p>
          <a:p>
            <a:pPr>
              <a:lnSpc>
                <a:spcPct val="120000"/>
              </a:lnSpc>
            </a:pPr>
            <a:r>
              <a:rPr lang="zh-CN" altLang="en-US" dirty="0" smtClean="0">
                <a:cs typeface="+mn-ea"/>
                <a:sym typeface="+mn-lt"/>
              </a:rPr>
              <a:t>所</a:t>
            </a:r>
            <a:r>
              <a:rPr lang="zh-CN" altLang="en-US" dirty="0">
                <a:cs typeface="+mn-ea"/>
                <a:sym typeface="+mn-lt"/>
              </a:rPr>
              <a:t>经门高</a:t>
            </a:r>
            <a:r>
              <a:rPr lang="en-US" altLang="zh-CN" dirty="0" smtClean="0">
                <a:cs typeface="+mn-ea"/>
                <a:sym typeface="+mn-lt"/>
              </a:rPr>
              <a:t>/</a:t>
            </a:r>
            <a:r>
              <a:rPr lang="zh-CN" altLang="en-US" dirty="0" smtClean="0">
                <a:cs typeface="+mn-ea"/>
                <a:sym typeface="+mn-lt"/>
              </a:rPr>
              <a:t>宽</a:t>
            </a:r>
            <a:endParaRPr lang="zh-CN" altLang="en-US" dirty="0">
              <a:cs typeface="+mn-ea"/>
              <a:sym typeface="+mn-lt"/>
            </a:endParaRPr>
          </a:p>
          <a:p>
            <a:pPr>
              <a:lnSpc>
                <a:spcPct val="120000"/>
              </a:lnSpc>
            </a:pPr>
            <a:r>
              <a:rPr lang="zh-CN" altLang="en-US" dirty="0" smtClean="0">
                <a:cs typeface="+mn-ea"/>
                <a:sym typeface="+mn-lt"/>
              </a:rPr>
              <a:t>电</a:t>
            </a:r>
            <a:r>
              <a:rPr lang="zh-CN" altLang="en-US" dirty="0">
                <a:cs typeface="+mn-ea"/>
                <a:sym typeface="+mn-lt"/>
              </a:rPr>
              <a:t>梯承</a:t>
            </a:r>
            <a:r>
              <a:rPr lang="zh-CN" altLang="en-US" dirty="0" smtClean="0">
                <a:cs typeface="+mn-ea"/>
                <a:sym typeface="+mn-lt"/>
              </a:rPr>
              <a:t>重</a:t>
            </a:r>
            <a:endParaRPr lang="zh-CN" altLang="en-US" dirty="0">
              <a:cs typeface="+mn-ea"/>
              <a:sym typeface="+mn-lt"/>
            </a:endParaRPr>
          </a:p>
          <a:p>
            <a:pPr>
              <a:lnSpc>
                <a:spcPct val="120000"/>
              </a:lnSpc>
            </a:pPr>
            <a:r>
              <a:rPr lang="zh-CN" altLang="en-US" dirty="0" smtClean="0">
                <a:cs typeface="+mn-ea"/>
                <a:sym typeface="+mn-lt"/>
              </a:rPr>
              <a:t>卸</a:t>
            </a:r>
            <a:r>
              <a:rPr lang="zh-CN" altLang="en-US" dirty="0">
                <a:cs typeface="+mn-ea"/>
                <a:sym typeface="+mn-lt"/>
              </a:rPr>
              <a:t>货平</a:t>
            </a:r>
            <a:r>
              <a:rPr lang="zh-CN" altLang="en-US" dirty="0" smtClean="0">
                <a:cs typeface="+mn-ea"/>
                <a:sym typeface="+mn-lt"/>
              </a:rPr>
              <a:t>台</a:t>
            </a:r>
            <a:endParaRPr lang="zh-CN" altLang="en-US" dirty="0">
              <a:cs typeface="+mn-ea"/>
              <a:sym typeface="+mn-lt"/>
            </a:endParaRPr>
          </a:p>
          <a:p>
            <a:pPr>
              <a:lnSpc>
                <a:spcPct val="120000"/>
              </a:lnSpc>
            </a:pPr>
            <a:r>
              <a:rPr lang="zh-CN" altLang="en-US" dirty="0" smtClean="0">
                <a:cs typeface="+mn-ea"/>
                <a:sym typeface="+mn-lt"/>
              </a:rPr>
              <a:t>承</a:t>
            </a:r>
            <a:r>
              <a:rPr lang="zh-CN" altLang="en-US" dirty="0">
                <a:cs typeface="+mn-ea"/>
                <a:sym typeface="+mn-lt"/>
              </a:rPr>
              <a:t>重地板安</a:t>
            </a:r>
            <a:r>
              <a:rPr lang="zh-CN" altLang="en-US" dirty="0" smtClean="0">
                <a:cs typeface="+mn-ea"/>
                <a:sym typeface="+mn-lt"/>
              </a:rPr>
              <a:t>装</a:t>
            </a:r>
            <a:endParaRPr lang="zh-CN" altLang="en-US" dirty="0">
              <a:cs typeface="+mn-ea"/>
              <a:sym typeface="+mn-lt"/>
            </a:endParaRPr>
          </a:p>
          <a:p>
            <a:pPr>
              <a:lnSpc>
                <a:spcPct val="120000"/>
              </a:lnSpc>
            </a:pPr>
            <a:r>
              <a:rPr lang="zh-CN" altLang="en-US" dirty="0" smtClean="0">
                <a:cs typeface="+mn-ea"/>
                <a:sym typeface="+mn-lt"/>
              </a:rPr>
              <a:t>承</a:t>
            </a:r>
            <a:r>
              <a:rPr lang="zh-CN" altLang="en-US" dirty="0">
                <a:cs typeface="+mn-ea"/>
                <a:sym typeface="+mn-lt"/>
              </a:rPr>
              <a:t>重支</a:t>
            </a:r>
            <a:r>
              <a:rPr lang="zh-CN" altLang="en-US" dirty="0" smtClean="0">
                <a:cs typeface="+mn-ea"/>
                <a:sym typeface="+mn-lt"/>
              </a:rPr>
              <a:t>架</a:t>
            </a:r>
            <a:endParaRPr lang="zh-CN" altLang="en-US" dirty="0">
              <a:cs typeface="+mn-ea"/>
              <a:sym typeface="+mn-lt"/>
            </a:endParaRPr>
          </a:p>
          <a:p>
            <a:pPr>
              <a:lnSpc>
                <a:spcPct val="120000"/>
              </a:lnSpc>
            </a:pPr>
            <a:r>
              <a:rPr lang="zh-CN" altLang="en-US" dirty="0" smtClean="0">
                <a:cs typeface="+mn-ea"/>
                <a:sym typeface="+mn-lt"/>
              </a:rPr>
              <a:t>空调</a:t>
            </a:r>
            <a:r>
              <a:rPr lang="zh-CN" altLang="en-US" dirty="0">
                <a:cs typeface="+mn-ea"/>
                <a:sym typeface="+mn-lt"/>
              </a:rPr>
              <a:t>系统运行状</a:t>
            </a:r>
            <a:r>
              <a:rPr lang="zh-CN" altLang="en-US" dirty="0" smtClean="0">
                <a:cs typeface="+mn-ea"/>
                <a:sym typeface="+mn-lt"/>
              </a:rPr>
              <a:t>态</a:t>
            </a:r>
            <a:endParaRPr lang="zh-CN" altLang="en-US" dirty="0">
              <a:cs typeface="+mn-ea"/>
              <a:sym typeface="+mn-lt"/>
            </a:endParaRPr>
          </a:p>
          <a:p>
            <a:pPr>
              <a:lnSpc>
                <a:spcPct val="120000"/>
              </a:lnSpc>
            </a:pPr>
            <a:r>
              <a:rPr lang="zh-CN" altLang="en-US" dirty="0" smtClean="0">
                <a:cs typeface="+mn-ea"/>
                <a:sym typeface="+mn-lt"/>
              </a:rPr>
              <a:t>机</a:t>
            </a:r>
            <a:r>
              <a:rPr lang="zh-CN" altLang="en-US" dirty="0">
                <a:cs typeface="+mn-ea"/>
                <a:sym typeface="+mn-lt"/>
              </a:rPr>
              <a:t>房温度</a:t>
            </a:r>
            <a:r>
              <a:rPr lang="en-US" altLang="zh-CN" dirty="0">
                <a:cs typeface="+mn-ea"/>
                <a:sym typeface="+mn-lt"/>
              </a:rPr>
              <a:t>/</a:t>
            </a:r>
            <a:r>
              <a:rPr lang="zh-CN" altLang="en-US" dirty="0">
                <a:cs typeface="+mn-ea"/>
                <a:sym typeface="+mn-lt"/>
              </a:rPr>
              <a:t>湿</a:t>
            </a:r>
            <a:r>
              <a:rPr lang="zh-CN" altLang="en-US" dirty="0" smtClean="0">
                <a:cs typeface="+mn-ea"/>
                <a:sym typeface="+mn-lt"/>
              </a:rPr>
              <a:t>度</a:t>
            </a:r>
            <a:endParaRPr lang="zh-CN" altLang="en-US" dirty="0">
              <a:cs typeface="+mn-ea"/>
              <a:sym typeface="+mn-lt"/>
            </a:endParaRPr>
          </a:p>
        </p:txBody>
      </p:sp>
      <p:sp>
        <p:nvSpPr>
          <p:cNvPr id="7" name="文本框 6"/>
          <p:cNvSpPr txBox="1"/>
          <p:nvPr/>
        </p:nvSpPr>
        <p:spPr>
          <a:xfrm>
            <a:off x="8227690" y="1917326"/>
            <a:ext cx="4070328" cy="5047792"/>
          </a:xfrm>
          <a:prstGeom prst="rect">
            <a:avLst/>
          </a:prstGeom>
          <a:noFill/>
        </p:spPr>
        <p:txBody>
          <a:bodyPr wrap="square" rtlCol="0">
            <a:spAutoFit/>
          </a:bodyPr>
          <a:lstStyle/>
          <a:p>
            <a:pPr>
              <a:lnSpc>
                <a:spcPct val="120000"/>
              </a:lnSpc>
            </a:pPr>
            <a:r>
              <a:rPr lang="zh-CN" altLang="en-US" dirty="0" smtClean="0">
                <a:cs typeface="+mn-ea"/>
                <a:sym typeface="+mn-lt"/>
              </a:rPr>
              <a:t>消</a:t>
            </a:r>
            <a:r>
              <a:rPr lang="zh-CN" altLang="en-US" dirty="0">
                <a:cs typeface="+mn-ea"/>
                <a:sym typeface="+mn-lt"/>
              </a:rPr>
              <a:t>防系统运行状</a:t>
            </a:r>
            <a:r>
              <a:rPr lang="zh-CN" altLang="en-US" dirty="0" smtClean="0">
                <a:cs typeface="+mn-ea"/>
                <a:sym typeface="+mn-lt"/>
              </a:rPr>
              <a:t>态</a:t>
            </a:r>
            <a:endParaRPr lang="en-US" altLang="zh-CN" dirty="0">
              <a:cs typeface="+mn-ea"/>
              <a:sym typeface="+mn-lt"/>
            </a:endParaRPr>
          </a:p>
          <a:p>
            <a:pPr>
              <a:lnSpc>
                <a:spcPct val="120000"/>
              </a:lnSpc>
            </a:pPr>
            <a:r>
              <a:rPr lang="zh-CN" altLang="en-US" dirty="0" smtClean="0">
                <a:cs typeface="+mn-ea"/>
                <a:sym typeface="+mn-lt"/>
              </a:rPr>
              <a:t>安</a:t>
            </a:r>
            <a:r>
              <a:rPr lang="zh-CN" altLang="en-US" dirty="0">
                <a:cs typeface="+mn-ea"/>
                <a:sym typeface="+mn-lt"/>
              </a:rPr>
              <a:t>防系统运行状</a:t>
            </a:r>
            <a:r>
              <a:rPr lang="zh-CN" altLang="en-US" dirty="0" smtClean="0">
                <a:cs typeface="+mn-ea"/>
                <a:sym typeface="+mn-lt"/>
              </a:rPr>
              <a:t>态</a:t>
            </a:r>
            <a:endParaRPr lang="zh-CN" altLang="en-US" dirty="0">
              <a:cs typeface="+mn-ea"/>
              <a:sym typeface="+mn-lt"/>
            </a:endParaRPr>
          </a:p>
          <a:p>
            <a:pPr>
              <a:lnSpc>
                <a:spcPct val="120000"/>
              </a:lnSpc>
            </a:pPr>
            <a:r>
              <a:rPr lang="zh-CN" altLang="en-US" dirty="0" smtClean="0">
                <a:cs typeface="+mn-ea"/>
                <a:sym typeface="+mn-lt"/>
              </a:rPr>
              <a:t>机</a:t>
            </a:r>
            <a:r>
              <a:rPr lang="zh-CN" altLang="en-US" dirty="0">
                <a:cs typeface="+mn-ea"/>
                <a:sym typeface="+mn-lt"/>
              </a:rPr>
              <a:t>柜型号</a:t>
            </a:r>
            <a:r>
              <a:rPr lang="en-US" altLang="zh-CN" dirty="0">
                <a:cs typeface="+mn-ea"/>
                <a:sym typeface="+mn-lt"/>
              </a:rPr>
              <a:t>/</a:t>
            </a:r>
            <a:r>
              <a:rPr lang="zh-CN" altLang="en-US" dirty="0">
                <a:cs typeface="+mn-ea"/>
                <a:sym typeface="+mn-lt"/>
              </a:rPr>
              <a:t>数</a:t>
            </a:r>
            <a:r>
              <a:rPr lang="zh-CN" altLang="en-US" dirty="0" smtClean="0">
                <a:cs typeface="+mn-ea"/>
                <a:sym typeface="+mn-lt"/>
              </a:rPr>
              <a:t>量</a:t>
            </a:r>
            <a:endParaRPr lang="zh-CN" altLang="en-US" dirty="0">
              <a:cs typeface="+mn-ea"/>
              <a:sym typeface="+mn-lt"/>
            </a:endParaRPr>
          </a:p>
          <a:p>
            <a:pPr>
              <a:lnSpc>
                <a:spcPct val="120000"/>
              </a:lnSpc>
            </a:pPr>
            <a:r>
              <a:rPr lang="zh-CN" altLang="en-US" dirty="0" smtClean="0">
                <a:cs typeface="+mn-ea"/>
                <a:sym typeface="+mn-lt"/>
              </a:rPr>
              <a:t>机</a:t>
            </a:r>
            <a:r>
              <a:rPr lang="zh-CN" altLang="en-US" dirty="0">
                <a:cs typeface="+mn-ea"/>
                <a:sym typeface="+mn-lt"/>
              </a:rPr>
              <a:t>柜可用空间检</a:t>
            </a:r>
            <a:r>
              <a:rPr lang="zh-CN" altLang="en-US" dirty="0" smtClean="0">
                <a:cs typeface="+mn-ea"/>
                <a:sym typeface="+mn-lt"/>
              </a:rPr>
              <a:t>查</a:t>
            </a:r>
            <a:endParaRPr lang="en-US" altLang="zh-CN" dirty="0" smtClean="0">
              <a:cs typeface="+mn-ea"/>
              <a:sym typeface="+mn-lt"/>
            </a:endParaRPr>
          </a:p>
          <a:p>
            <a:pPr>
              <a:lnSpc>
                <a:spcPct val="120000"/>
              </a:lnSpc>
            </a:pPr>
            <a:r>
              <a:rPr lang="zh-CN" altLang="en-US" dirty="0" smtClean="0">
                <a:cs typeface="+mn-ea"/>
                <a:sym typeface="+mn-lt"/>
              </a:rPr>
              <a:t>设</a:t>
            </a:r>
            <a:r>
              <a:rPr lang="zh-CN" altLang="en-US" dirty="0">
                <a:cs typeface="+mn-ea"/>
                <a:sym typeface="+mn-lt"/>
              </a:rPr>
              <a:t>备导轨</a:t>
            </a:r>
            <a:r>
              <a:rPr lang="en-US" altLang="zh-CN" dirty="0">
                <a:cs typeface="+mn-ea"/>
                <a:sym typeface="+mn-lt"/>
              </a:rPr>
              <a:t>/</a:t>
            </a:r>
            <a:r>
              <a:rPr lang="zh-CN" altLang="en-US" dirty="0">
                <a:cs typeface="+mn-ea"/>
                <a:sym typeface="+mn-lt"/>
              </a:rPr>
              <a:t>托盘安装可用性检</a:t>
            </a:r>
            <a:r>
              <a:rPr lang="zh-CN" altLang="en-US" dirty="0" smtClean="0">
                <a:cs typeface="+mn-ea"/>
                <a:sym typeface="+mn-lt"/>
              </a:rPr>
              <a:t>查</a:t>
            </a:r>
            <a:endParaRPr lang="zh-CN" altLang="en-US" dirty="0">
              <a:cs typeface="+mn-ea"/>
              <a:sym typeface="+mn-lt"/>
            </a:endParaRPr>
          </a:p>
          <a:p>
            <a:pPr>
              <a:lnSpc>
                <a:spcPct val="120000"/>
              </a:lnSpc>
            </a:pPr>
            <a:r>
              <a:rPr lang="zh-CN" altLang="en-US" dirty="0" smtClean="0">
                <a:cs typeface="+mn-ea"/>
                <a:sym typeface="+mn-lt"/>
              </a:rPr>
              <a:t>机</a:t>
            </a:r>
            <a:r>
              <a:rPr lang="zh-CN" altLang="en-US" dirty="0">
                <a:cs typeface="+mn-ea"/>
                <a:sym typeface="+mn-lt"/>
              </a:rPr>
              <a:t>柜尺寸</a:t>
            </a:r>
            <a:r>
              <a:rPr lang="en-US" altLang="zh-CN" dirty="0">
                <a:cs typeface="+mn-ea"/>
                <a:sym typeface="+mn-lt"/>
              </a:rPr>
              <a:t>(</a:t>
            </a:r>
            <a:r>
              <a:rPr lang="zh-CN" altLang="en-US" dirty="0">
                <a:cs typeface="+mn-ea"/>
                <a:sym typeface="+mn-lt"/>
              </a:rPr>
              <a:t>长</a:t>
            </a:r>
            <a:r>
              <a:rPr lang="en-US" altLang="zh-CN" dirty="0">
                <a:cs typeface="+mn-ea"/>
                <a:sym typeface="+mn-lt"/>
              </a:rPr>
              <a:t>×</a:t>
            </a:r>
            <a:r>
              <a:rPr lang="zh-CN" altLang="en-US" dirty="0">
                <a:cs typeface="+mn-ea"/>
                <a:sym typeface="+mn-lt"/>
              </a:rPr>
              <a:t>宽</a:t>
            </a:r>
            <a:r>
              <a:rPr lang="en-US" altLang="zh-CN" dirty="0">
                <a:cs typeface="+mn-ea"/>
                <a:sym typeface="+mn-lt"/>
              </a:rPr>
              <a:t>×</a:t>
            </a:r>
            <a:r>
              <a:rPr lang="zh-CN" altLang="en-US" dirty="0">
                <a:cs typeface="+mn-ea"/>
                <a:sym typeface="+mn-lt"/>
              </a:rPr>
              <a:t>高</a:t>
            </a:r>
            <a:r>
              <a:rPr lang="en-US" altLang="zh-CN" dirty="0" smtClean="0">
                <a:cs typeface="+mn-ea"/>
                <a:sym typeface="+mn-lt"/>
              </a:rPr>
              <a:t>)</a:t>
            </a:r>
            <a:endParaRPr lang="zh-CN" altLang="en-US" dirty="0">
              <a:cs typeface="+mn-ea"/>
              <a:sym typeface="+mn-lt"/>
            </a:endParaRPr>
          </a:p>
          <a:p>
            <a:pPr>
              <a:lnSpc>
                <a:spcPct val="120000"/>
              </a:lnSpc>
            </a:pPr>
            <a:r>
              <a:rPr lang="zh-CN" altLang="en-US" dirty="0" smtClean="0">
                <a:cs typeface="+mn-ea"/>
                <a:sym typeface="+mn-lt"/>
              </a:rPr>
              <a:t>机</a:t>
            </a:r>
            <a:r>
              <a:rPr lang="zh-CN" altLang="en-US" dirty="0">
                <a:cs typeface="+mn-ea"/>
                <a:sym typeface="+mn-lt"/>
              </a:rPr>
              <a:t>柜前后空间距</a:t>
            </a:r>
            <a:r>
              <a:rPr lang="zh-CN" altLang="en-US" dirty="0" smtClean="0">
                <a:cs typeface="+mn-ea"/>
                <a:sym typeface="+mn-lt"/>
              </a:rPr>
              <a:t>离</a:t>
            </a:r>
            <a:endParaRPr lang="en-US" altLang="zh-CN" dirty="0" smtClean="0">
              <a:cs typeface="+mn-ea"/>
              <a:sym typeface="+mn-lt"/>
            </a:endParaRPr>
          </a:p>
          <a:p>
            <a:pPr>
              <a:lnSpc>
                <a:spcPct val="120000"/>
              </a:lnSpc>
            </a:pPr>
            <a:r>
              <a:rPr lang="zh-CN" altLang="en-US" dirty="0" smtClean="0">
                <a:cs typeface="+mn-ea"/>
                <a:sym typeface="+mn-lt"/>
              </a:rPr>
              <a:t>机</a:t>
            </a:r>
            <a:r>
              <a:rPr lang="zh-CN" altLang="en-US" dirty="0">
                <a:cs typeface="+mn-ea"/>
                <a:sym typeface="+mn-lt"/>
              </a:rPr>
              <a:t>柜前固定架到柜门距离</a:t>
            </a:r>
            <a:r>
              <a:rPr lang="en-US" altLang="zh-CN" dirty="0">
                <a:cs typeface="+mn-ea"/>
                <a:sym typeface="+mn-lt"/>
              </a:rPr>
              <a:t>(&gt;10cm</a:t>
            </a:r>
            <a:r>
              <a:rPr lang="en-US" altLang="zh-CN" dirty="0" smtClean="0">
                <a:cs typeface="+mn-ea"/>
                <a:sym typeface="+mn-lt"/>
              </a:rPr>
              <a:t>)</a:t>
            </a:r>
            <a:endParaRPr lang="zh-CN" altLang="en-US" dirty="0">
              <a:cs typeface="+mn-ea"/>
              <a:sym typeface="+mn-lt"/>
            </a:endParaRPr>
          </a:p>
          <a:p>
            <a:pPr>
              <a:lnSpc>
                <a:spcPct val="120000"/>
              </a:lnSpc>
            </a:pPr>
            <a:r>
              <a:rPr lang="zh-CN" altLang="en-US" dirty="0" smtClean="0">
                <a:cs typeface="+mn-ea"/>
                <a:sym typeface="+mn-lt"/>
              </a:rPr>
              <a:t>电</a:t>
            </a:r>
            <a:r>
              <a:rPr lang="zh-CN" altLang="en-US" dirty="0">
                <a:cs typeface="+mn-ea"/>
                <a:sym typeface="+mn-lt"/>
              </a:rPr>
              <a:t>源接头及距</a:t>
            </a:r>
            <a:r>
              <a:rPr lang="zh-CN" altLang="en-US" dirty="0" smtClean="0">
                <a:cs typeface="+mn-ea"/>
                <a:sym typeface="+mn-lt"/>
              </a:rPr>
              <a:t>离</a:t>
            </a:r>
            <a:endParaRPr lang="en-US" altLang="zh-CN" dirty="0" smtClean="0">
              <a:cs typeface="+mn-ea"/>
              <a:sym typeface="+mn-lt"/>
            </a:endParaRPr>
          </a:p>
          <a:p>
            <a:pPr>
              <a:lnSpc>
                <a:spcPct val="120000"/>
              </a:lnSpc>
            </a:pPr>
            <a:r>
              <a:rPr lang="zh-CN" altLang="en-US" dirty="0" smtClean="0">
                <a:cs typeface="+mn-ea"/>
                <a:sym typeface="+mn-lt"/>
              </a:rPr>
              <a:t>电</a:t>
            </a:r>
            <a:r>
              <a:rPr lang="zh-CN" altLang="en-US" dirty="0">
                <a:cs typeface="+mn-ea"/>
                <a:sym typeface="+mn-lt"/>
              </a:rPr>
              <a:t>源输出功</a:t>
            </a:r>
            <a:r>
              <a:rPr lang="zh-CN" altLang="en-US" dirty="0" smtClean="0">
                <a:cs typeface="+mn-ea"/>
                <a:sym typeface="+mn-lt"/>
              </a:rPr>
              <a:t>率</a:t>
            </a:r>
            <a:endParaRPr lang="en-US" altLang="zh-CN" dirty="0" smtClean="0">
              <a:cs typeface="+mn-ea"/>
              <a:sym typeface="+mn-lt"/>
            </a:endParaRPr>
          </a:p>
          <a:p>
            <a:pPr>
              <a:lnSpc>
                <a:spcPct val="120000"/>
              </a:lnSpc>
            </a:pPr>
            <a:r>
              <a:rPr lang="zh-CN" altLang="en-US" dirty="0" smtClean="0">
                <a:cs typeface="+mn-ea"/>
                <a:sym typeface="+mn-lt"/>
              </a:rPr>
              <a:t>两</a:t>
            </a:r>
            <a:r>
              <a:rPr lang="zh-CN" altLang="en-US" dirty="0">
                <a:cs typeface="+mn-ea"/>
                <a:sym typeface="+mn-lt"/>
              </a:rPr>
              <a:t>路以上的</a:t>
            </a:r>
            <a:r>
              <a:rPr lang="en-US" altLang="zh-CN" dirty="0">
                <a:cs typeface="+mn-ea"/>
                <a:sym typeface="+mn-lt"/>
              </a:rPr>
              <a:t>UPS</a:t>
            </a:r>
            <a:r>
              <a:rPr lang="zh-CN" altLang="en-US" dirty="0">
                <a:cs typeface="+mn-ea"/>
                <a:sym typeface="+mn-lt"/>
              </a:rPr>
              <a:t>电</a:t>
            </a:r>
            <a:r>
              <a:rPr lang="zh-CN" altLang="en-US" dirty="0" smtClean="0">
                <a:cs typeface="+mn-ea"/>
                <a:sym typeface="+mn-lt"/>
              </a:rPr>
              <a:t>源</a:t>
            </a:r>
            <a:endParaRPr lang="zh-CN" altLang="en-US" dirty="0">
              <a:cs typeface="+mn-ea"/>
              <a:sym typeface="+mn-lt"/>
            </a:endParaRPr>
          </a:p>
          <a:p>
            <a:pPr>
              <a:lnSpc>
                <a:spcPct val="120000"/>
              </a:lnSpc>
            </a:pPr>
            <a:r>
              <a:rPr lang="zh-CN" altLang="en-US" dirty="0" smtClean="0">
                <a:cs typeface="+mn-ea"/>
                <a:sym typeface="+mn-lt"/>
              </a:rPr>
              <a:t>接</a:t>
            </a:r>
            <a:r>
              <a:rPr lang="zh-CN" altLang="en-US" dirty="0">
                <a:cs typeface="+mn-ea"/>
                <a:sym typeface="+mn-lt"/>
              </a:rPr>
              <a:t>地线位置及距</a:t>
            </a:r>
            <a:r>
              <a:rPr lang="zh-CN" altLang="en-US" dirty="0" smtClean="0">
                <a:cs typeface="+mn-ea"/>
                <a:sym typeface="+mn-lt"/>
              </a:rPr>
              <a:t>离</a:t>
            </a:r>
            <a:endParaRPr lang="zh-CN" altLang="en-US" dirty="0">
              <a:cs typeface="+mn-ea"/>
              <a:sym typeface="+mn-lt"/>
            </a:endParaRPr>
          </a:p>
          <a:p>
            <a:pPr>
              <a:lnSpc>
                <a:spcPct val="120000"/>
              </a:lnSpc>
            </a:pPr>
            <a:r>
              <a:rPr lang="zh-CN" altLang="en-US" dirty="0" smtClean="0">
                <a:cs typeface="+mn-ea"/>
                <a:sym typeface="+mn-lt"/>
              </a:rPr>
              <a:t>配</a:t>
            </a:r>
            <a:r>
              <a:rPr lang="zh-CN" altLang="en-US" dirty="0">
                <a:cs typeface="+mn-ea"/>
                <a:sym typeface="+mn-lt"/>
              </a:rPr>
              <a:t>线架位置及接</a:t>
            </a:r>
            <a:r>
              <a:rPr lang="zh-CN" altLang="en-US" dirty="0" smtClean="0">
                <a:cs typeface="+mn-ea"/>
                <a:sym typeface="+mn-lt"/>
              </a:rPr>
              <a:t>口</a:t>
            </a:r>
            <a:endParaRPr lang="en-US" altLang="zh-CN" dirty="0" smtClean="0">
              <a:cs typeface="+mn-ea"/>
              <a:sym typeface="+mn-lt"/>
            </a:endParaRPr>
          </a:p>
          <a:p>
            <a:pPr>
              <a:lnSpc>
                <a:spcPct val="120000"/>
              </a:lnSpc>
            </a:pPr>
            <a:r>
              <a:rPr lang="zh-CN" altLang="en-US" dirty="0" smtClean="0">
                <a:cs typeface="+mn-ea"/>
                <a:sym typeface="+mn-lt"/>
              </a:rPr>
              <a:t>广</a:t>
            </a:r>
            <a:r>
              <a:rPr lang="zh-CN" altLang="en-US" dirty="0">
                <a:cs typeface="+mn-ea"/>
                <a:sym typeface="+mn-lt"/>
              </a:rPr>
              <a:t>域网线</a:t>
            </a:r>
            <a:r>
              <a:rPr lang="zh-CN" altLang="en-US" dirty="0" smtClean="0">
                <a:cs typeface="+mn-ea"/>
                <a:sym typeface="+mn-lt"/>
              </a:rPr>
              <a:t>缆</a:t>
            </a:r>
            <a:endParaRPr lang="zh-CN" altLang="en-US" dirty="0">
              <a:cs typeface="+mn-ea"/>
              <a:sym typeface="+mn-lt"/>
            </a:endParaRPr>
          </a:p>
          <a:p>
            <a:pPr>
              <a:lnSpc>
                <a:spcPct val="120000"/>
              </a:lnSpc>
            </a:pPr>
            <a:endParaRPr lang="zh-CN" altLang="en-US" dirty="0">
              <a:cs typeface="+mn-ea"/>
              <a:sym typeface="+mn-lt"/>
            </a:endParaRPr>
          </a:p>
        </p:txBody>
      </p:sp>
    </p:spTree>
  </p:cSld>
  <p:clrMapOvr>
    <a:masterClrMapping/>
  </p:clrMapOvr>
  <p:timing>
    <p:tnLst>
      <p:par>
        <p:cTn id="1" dur="indefinite" restart="never" nodeType="tmRoot"/>
      </p:par>
    </p:tnLst>
  </p:timing>
</p:sld>
</file>

<file path=ppt/slides/slide1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pPr>
              <a:lnSpc>
                <a:spcPct val="120000"/>
              </a:lnSpc>
            </a:pPr>
            <a:r>
              <a:rPr lang="en-US" altLang="zh-CN" dirty="0" smtClean="0">
                <a:latin typeface="+mn-lt"/>
                <a:ea typeface="+mn-ea"/>
                <a:cs typeface="+mn-ea"/>
                <a:sym typeface="+mn-lt"/>
              </a:rPr>
              <a:t>3.2.2.2 </a:t>
            </a:r>
            <a:r>
              <a:rPr lang="zh-CN" altLang="en-US" dirty="0" smtClean="0">
                <a:latin typeface="+mn-lt"/>
                <a:ea typeface="+mn-ea"/>
                <a:cs typeface="+mn-ea"/>
                <a:sym typeface="+mn-lt"/>
              </a:rPr>
              <a:t>设备上架规划</a:t>
            </a:r>
            <a:endParaRPr lang="zh-CN" altLang="en-US" dirty="0">
              <a:latin typeface="+mn-lt"/>
              <a:ea typeface="+mn-ea"/>
              <a:cs typeface="+mn-ea"/>
              <a:sym typeface="+mn-lt"/>
            </a:endParaRPr>
          </a:p>
        </p:txBody>
      </p:sp>
      <p:grpSp>
        <p:nvGrpSpPr>
          <p:cNvPr id="31752" name="Group 332"/>
          <p:cNvGrpSpPr/>
          <p:nvPr/>
        </p:nvGrpSpPr>
        <p:grpSpPr>
          <a:xfrm>
            <a:off x="579385" y="206060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4" name="组合 3"/>
          <p:cNvGrpSpPr/>
          <p:nvPr/>
        </p:nvGrpSpPr>
        <p:grpSpPr>
          <a:xfrm>
            <a:off x="922655" y="237490"/>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grpSp>
        <p:nvGrpSpPr>
          <p:cNvPr id="13" name="Group 332">
            <a:extLst>
              <a:ext uri="{FF2B5EF4-FFF2-40B4-BE49-F238E27FC236}">
                <a16:creationId xmlns:a16="http://schemas.microsoft.com/office/drawing/2014/main" id="{75AFDF3E-1CC8-DD83-FA20-9BDA243EF595}"/>
              </a:ext>
            </a:extLst>
          </p:cNvPr>
          <p:cNvGrpSpPr/>
          <p:nvPr/>
        </p:nvGrpSpPr>
        <p:grpSpPr>
          <a:xfrm>
            <a:off x="579385" y="3239193"/>
            <a:ext cx="259244" cy="259815"/>
            <a:chOff x="4643438" y="2786064"/>
            <a:chExt cx="288476" cy="288476"/>
          </a:xfrm>
        </p:grpSpPr>
        <p:sp>
          <p:nvSpPr>
            <p:cNvPr id="15"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6"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7" name="Group 332">
            <a:extLst>
              <a:ext uri="{FF2B5EF4-FFF2-40B4-BE49-F238E27FC236}">
                <a16:creationId xmlns:a16="http://schemas.microsoft.com/office/drawing/2014/main" id="{2E1C388D-8B2D-3267-32EF-A406C64EA426}"/>
              </a:ext>
            </a:extLst>
          </p:cNvPr>
          <p:cNvGrpSpPr/>
          <p:nvPr/>
        </p:nvGrpSpPr>
        <p:grpSpPr>
          <a:xfrm>
            <a:off x="579385" y="3943833"/>
            <a:ext cx="259244" cy="259815"/>
            <a:chOff x="4643438" y="2786064"/>
            <a:chExt cx="288476" cy="288476"/>
          </a:xfrm>
        </p:grpSpPr>
        <p:sp>
          <p:nvSpPr>
            <p:cNvPr id="18" name="Oval 326">
              <a:extLst>
                <a:ext uri="{FF2B5EF4-FFF2-40B4-BE49-F238E27FC236}">
                  <a16:creationId xmlns:a16="http://schemas.microsoft.com/office/drawing/2014/main" id="{FF4C8B6F-16E1-E776-C2F0-E50E043C7C9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9" name="Freeform 26">
              <a:extLst>
                <a:ext uri="{FF2B5EF4-FFF2-40B4-BE49-F238E27FC236}">
                  <a16:creationId xmlns:a16="http://schemas.microsoft.com/office/drawing/2014/main" id="{90AAA5BD-0D15-1159-1692-82AE49522CB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20" name="Group 332">
            <a:extLst>
              <a:ext uri="{FF2B5EF4-FFF2-40B4-BE49-F238E27FC236}">
                <a16:creationId xmlns:a16="http://schemas.microsoft.com/office/drawing/2014/main" id="{8F39D83B-09EB-FCCE-53A4-FAEAA93A4743}"/>
              </a:ext>
            </a:extLst>
          </p:cNvPr>
          <p:cNvGrpSpPr/>
          <p:nvPr/>
        </p:nvGrpSpPr>
        <p:grpSpPr>
          <a:xfrm>
            <a:off x="579385" y="4862607"/>
            <a:ext cx="259244" cy="259815"/>
            <a:chOff x="4643438" y="2786064"/>
            <a:chExt cx="288476" cy="288476"/>
          </a:xfrm>
        </p:grpSpPr>
        <p:sp>
          <p:nvSpPr>
            <p:cNvPr id="21" name="Oval 326">
              <a:extLst>
                <a:ext uri="{FF2B5EF4-FFF2-40B4-BE49-F238E27FC236}">
                  <a16:creationId xmlns:a16="http://schemas.microsoft.com/office/drawing/2014/main" id="{7B496689-CE68-DB66-BEE7-D9ECDD1AED0A}"/>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22" name="Freeform 26">
              <a:extLst>
                <a:ext uri="{FF2B5EF4-FFF2-40B4-BE49-F238E27FC236}">
                  <a16:creationId xmlns:a16="http://schemas.microsoft.com/office/drawing/2014/main" id="{5D60725D-4CB4-80A6-8C7A-70799456A5C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3" name="文本框 2"/>
          <p:cNvSpPr txBox="1"/>
          <p:nvPr/>
        </p:nvSpPr>
        <p:spPr>
          <a:xfrm>
            <a:off x="1162373" y="1839132"/>
            <a:ext cx="4887132" cy="4487382"/>
          </a:xfrm>
          <a:prstGeom prst="rect">
            <a:avLst/>
          </a:prstGeom>
          <a:noFill/>
        </p:spPr>
        <p:txBody>
          <a:bodyPr wrap="square" rtlCol="0">
            <a:spAutoFit/>
          </a:bodyPr>
          <a:lstStyle/>
          <a:p>
            <a:pPr>
              <a:lnSpc>
                <a:spcPct val="120000"/>
              </a:lnSpc>
            </a:pPr>
            <a:r>
              <a:rPr lang="zh-CN" altLang="en-US" sz="2000" dirty="0">
                <a:cs typeface="+mn-ea"/>
                <a:sym typeface="+mn-lt"/>
              </a:rPr>
              <a:t>机柜布置图是用来确定项目中各设备的上架位置。在网络中，设备或者机柜的高度，都是用</a:t>
            </a:r>
            <a:r>
              <a:rPr lang="en-US" altLang="zh-CN" sz="2000" dirty="0">
                <a:cs typeface="+mn-ea"/>
                <a:sym typeface="+mn-lt"/>
              </a:rPr>
              <a:t>U</a:t>
            </a:r>
            <a:r>
              <a:rPr lang="zh-CN" altLang="en-US" sz="2000" dirty="0">
                <a:cs typeface="+mn-ea"/>
                <a:sym typeface="+mn-lt"/>
              </a:rPr>
              <a:t>来表示，一般中心机房的机柜高度是</a:t>
            </a:r>
            <a:r>
              <a:rPr lang="en-US" altLang="zh-CN" sz="2000" dirty="0">
                <a:cs typeface="+mn-ea"/>
                <a:sym typeface="+mn-lt"/>
              </a:rPr>
              <a:t>42U</a:t>
            </a:r>
            <a:r>
              <a:rPr lang="zh-CN" altLang="en-US" sz="2000" dirty="0">
                <a:cs typeface="+mn-ea"/>
                <a:sym typeface="+mn-lt"/>
              </a:rPr>
              <a:t>，网点、弱电间采用较小的机柜，一般为</a:t>
            </a:r>
            <a:r>
              <a:rPr lang="en-US" altLang="zh-CN" sz="2000" dirty="0">
                <a:cs typeface="+mn-ea"/>
                <a:sym typeface="+mn-lt"/>
              </a:rPr>
              <a:t>6U</a:t>
            </a:r>
            <a:r>
              <a:rPr lang="zh-CN" altLang="en-US" sz="2000" dirty="0">
                <a:cs typeface="+mn-ea"/>
                <a:sym typeface="+mn-lt"/>
              </a:rPr>
              <a:t>、</a:t>
            </a:r>
            <a:r>
              <a:rPr lang="en-US" altLang="zh-CN" sz="2000" dirty="0">
                <a:cs typeface="+mn-ea"/>
                <a:sym typeface="+mn-lt"/>
              </a:rPr>
              <a:t>12U</a:t>
            </a:r>
            <a:r>
              <a:rPr lang="zh-CN" altLang="en-US" sz="2000" dirty="0">
                <a:cs typeface="+mn-ea"/>
                <a:sym typeface="+mn-lt"/>
              </a:rPr>
              <a:t>或</a:t>
            </a:r>
            <a:r>
              <a:rPr lang="en-US" altLang="zh-CN" sz="2000" dirty="0">
                <a:cs typeface="+mn-ea"/>
                <a:sym typeface="+mn-lt"/>
              </a:rPr>
              <a:t>24U</a:t>
            </a:r>
            <a:r>
              <a:rPr lang="zh-CN" altLang="en-US" sz="2000" dirty="0">
                <a:cs typeface="+mn-ea"/>
                <a:sym typeface="+mn-lt"/>
              </a:rPr>
              <a:t>。</a:t>
            </a:r>
          </a:p>
          <a:p>
            <a:pPr>
              <a:lnSpc>
                <a:spcPct val="120000"/>
              </a:lnSpc>
            </a:pPr>
            <a:r>
              <a:rPr lang="zh-CN" altLang="en-US" sz="2000" dirty="0">
                <a:cs typeface="+mn-ea"/>
                <a:sym typeface="+mn-lt"/>
              </a:rPr>
              <a:t>通常情况下，设备的摆放方式可以从上往下，也可以从下往上。我们建议机柜的最低端应留出</a:t>
            </a:r>
            <a:r>
              <a:rPr lang="en-US" altLang="zh-CN" sz="2000" dirty="0">
                <a:cs typeface="+mn-ea"/>
                <a:sym typeface="+mn-lt"/>
              </a:rPr>
              <a:t>3-5U</a:t>
            </a:r>
            <a:r>
              <a:rPr lang="zh-CN" altLang="en-US" sz="2000" dirty="0">
                <a:cs typeface="+mn-ea"/>
                <a:sym typeface="+mn-lt"/>
              </a:rPr>
              <a:t>的高度，也防止设备受潮。并且，设备也不应摆放在太高的位置，这样，安装或者拆卸设备时，都是极不方便的。</a:t>
            </a:r>
          </a:p>
          <a:p>
            <a:pPr>
              <a:lnSpc>
                <a:spcPct val="120000"/>
              </a:lnSpc>
            </a:pPr>
            <a:endParaRPr lang="zh-CN" altLang="en-US" sz="2000" dirty="0">
              <a:cs typeface="+mn-ea"/>
              <a:sym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939539499"/>
              </p:ext>
            </p:extLst>
          </p:nvPr>
        </p:nvGraphicFramePr>
        <p:xfrm>
          <a:off x="7679333" y="1242231"/>
          <a:ext cx="3034744" cy="1790922"/>
        </p:xfrm>
        <a:graphic>
          <a:graphicData uri="http://schemas.openxmlformats.org/drawingml/2006/table">
            <a:tbl>
              <a:tblPr firstRow="1" firstCol="1" bandRow="1">
                <a:tableStyleId>{5C22544A-7EE6-4342-B048-85BDC9FD1C3A}</a:tableStyleId>
              </a:tblPr>
              <a:tblGrid>
                <a:gridCol w="1465049"/>
                <a:gridCol w="1569695"/>
              </a:tblGrid>
              <a:tr h="222337">
                <a:tc>
                  <a:txBody>
                    <a:bodyPr/>
                    <a:lstStyle/>
                    <a:p>
                      <a:pPr indent="267970" algn="ctr">
                        <a:lnSpc>
                          <a:spcPct val="120000"/>
                        </a:lnSpc>
                        <a:spcBef>
                          <a:spcPts val="0"/>
                        </a:spcBef>
                        <a:spcAft>
                          <a:spcPts val="0"/>
                        </a:spcAft>
                      </a:pPr>
                      <a:r>
                        <a:rPr lang="zh-CN" sz="1050" kern="0" dirty="0">
                          <a:effectLst/>
                          <a:latin typeface="+mn-lt"/>
                          <a:ea typeface="+mn-ea"/>
                          <a:cs typeface="+mn-ea"/>
                          <a:sym typeface="+mn-lt"/>
                        </a:rPr>
                        <a:t>设备型号</a:t>
                      </a:r>
                      <a:endParaRPr lang="zh-CN" sz="1050" kern="100" dirty="0">
                        <a:effectLst/>
                        <a:latin typeface="+mn-lt"/>
                        <a:ea typeface="+mn-ea"/>
                        <a:cs typeface="+mn-ea"/>
                        <a:sym typeface="+mn-lt"/>
                      </a:endParaRPr>
                    </a:p>
                  </a:txBody>
                  <a:tcPr marL="68580" marR="68580" marT="0" marB="0" anchor="ctr"/>
                </a:tc>
                <a:tc>
                  <a:txBody>
                    <a:bodyPr/>
                    <a:lstStyle/>
                    <a:p>
                      <a:pPr indent="267970" algn="ctr">
                        <a:lnSpc>
                          <a:spcPct val="120000"/>
                        </a:lnSpc>
                        <a:spcBef>
                          <a:spcPts val="0"/>
                        </a:spcBef>
                        <a:spcAft>
                          <a:spcPts val="0"/>
                        </a:spcAft>
                      </a:pPr>
                      <a:r>
                        <a:rPr lang="zh-CN" sz="1050" kern="0">
                          <a:effectLst/>
                          <a:latin typeface="+mn-lt"/>
                          <a:ea typeface="+mn-ea"/>
                          <a:cs typeface="+mn-ea"/>
                          <a:sym typeface="+mn-lt"/>
                        </a:rPr>
                        <a:t>设备规格</a:t>
                      </a:r>
                      <a:endParaRPr lang="zh-CN" sz="1050" kern="100">
                        <a:effectLst/>
                        <a:latin typeface="+mn-lt"/>
                        <a:ea typeface="+mn-ea"/>
                        <a:cs typeface="+mn-ea"/>
                        <a:sym typeface="+mn-lt"/>
                      </a:endParaRPr>
                    </a:p>
                  </a:txBody>
                  <a:tcPr marL="68580" marR="68580" marT="0" marB="0" anchor="ctr"/>
                </a:tc>
              </a:tr>
              <a:tr h="220889">
                <a:tc>
                  <a:txBody>
                    <a:bodyPr/>
                    <a:lstStyle/>
                    <a:p>
                      <a:pPr indent="266700" algn="ctr">
                        <a:lnSpc>
                          <a:spcPct val="120000"/>
                        </a:lnSpc>
                        <a:spcBef>
                          <a:spcPts val="0"/>
                        </a:spcBef>
                        <a:spcAft>
                          <a:spcPts val="0"/>
                        </a:spcAft>
                      </a:pPr>
                      <a:r>
                        <a:rPr lang="en-US" sz="1050" kern="0">
                          <a:effectLst/>
                          <a:latin typeface="+mn-lt"/>
                          <a:ea typeface="+mn-ea"/>
                          <a:cs typeface="+mn-ea"/>
                          <a:sym typeface="+mn-lt"/>
                        </a:rPr>
                        <a:t>H3C 10508</a:t>
                      </a:r>
                      <a:endParaRPr lang="zh-CN" sz="1050" kern="100">
                        <a:effectLst/>
                        <a:latin typeface="+mn-lt"/>
                        <a:ea typeface="+mn-ea"/>
                        <a:cs typeface="+mn-ea"/>
                        <a:sym typeface="+mn-lt"/>
                      </a:endParaRPr>
                    </a:p>
                  </a:txBody>
                  <a:tcPr marL="68580" marR="68580" marT="0" marB="0" anchor="ctr"/>
                </a:tc>
                <a:tc>
                  <a:txBody>
                    <a:bodyPr/>
                    <a:lstStyle/>
                    <a:p>
                      <a:pPr indent="266700" algn="ctr">
                        <a:lnSpc>
                          <a:spcPct val="120000"/>
                        </a:lnSpc>
                        <a:spcBef>
                          <a:spcPts val="0"/>
                        </a:spcBef>
                        <a:spcAft>
                          <a:spcPts val="0"/>
                        </a:spcAft>
                      </a:pPr>
                      <a:r>
                        <a:rPr lang="en-US" sz="1050" kern="0">
                          <a:effectLst/>
                          <a:latin typeface="+mn-lt"/>
                          <a:ea typeface="+mn-ea"/>
                          <a:cs typeface="+mn-ea"/>
                          <a:sym typeface="+mn-lt"/>
                        </a:rPr>
                        <a:t>14RU</a:t>
                      </a:r>
                      <a:endParaRPr lang="zh-CN" sz="1050" kern="100">
                        <a:effectLst/>
                        <a:latin typeface="+mn-lt"/>
                        <a:ea typeface="+mn-ea"/>
                        <a:cs typeface="+mn-ea"/>
                        <a:sym typeface="+mn-lt"/>
                      </a:endParaRPr>
                    </a:p>
                  </a:txBody>
                  <a:tcPr marL="68580" marR="68580" marT="0" marB="0" anchor="ctr"/>
                </a:tc>
              </a:tr>
              <a:tr h="220889">
                <a:tc>
                  <a:txBody>
                    <a:bodyPr/>
                    <a:lstStyle/>
                    <a:p>
                      <a:pPr indent="266700" algn="ctr">
                        <a:lnSpc>
                          <a:spcPct val="120000"/>
                        </a:lnSpc>
                        <a:spcBef>
                          <a:spcPts val="0"/>
                        </a:spcBef>
                        <a:spcAft>
                          <a:spcPts val="0"/>
                        </a:spcAft>
                      </a:pPr>
                      <a:r>
                        <a:rPr lang="en-US" sz="1050" kern="0">
                          <a:effectLst/>
                          <a:latin typeface="+mn-lt"/>
                          <a:ea typeface="+mn-ea"/>
                          <a:cs typeface="+mn-ea"/>
                          <a:sym typeface="+mn-lt"/>
                        </a:rPr>
                        <a:t>H3C 7506E</a:t>
                      </a:r>
                      <a:endParaRPr lang="zh-CN" sz="1050" kern="100">
                        <a:effectLst/>
                        <a:latin typeface="+mn-lt"/>
                        <a:ea typeface="+mn-ea"/>
                        <a:cs typeface="+mn-ea"/>
                        <a:sym typeface="+mn-lt"/>
                      </a:endParaRPr>
                    </a:p>
                  </a:txBody>
                  <a:tcPr marL="68580" marR="68580" marT="0" marB="0" anchor="ctr"/>
                </a:tc>
                <a:tc>
                  <a:txBody>
                    <a:bodyPr/>
                    <a:lstStyle/>
                    <a:p>
                      <a:pPr indent="266700" algn="ctr">
                        <a:lnSpc>
                          <a:spcPct val="120000"/>
                        </a:lnSpc>
                        <a:spcBef>
                          <a:spcPts val="0"/>
                        </a:spcBef>
                        <a:spcAft>
                          <a:spcPts val="0"/>
                        </a:spcAft>
                      </a:pPr>
                      <a:r>
                        <a:rPr lang="en-US" sz="1050" kern="0">
                          <a:effectLst/>
                          <a:latin typeface="+mn-lt"/>
                          <a:ea typeface="+mn-ea"/>
                          <a:cs typeface="+mn-ea"/>
                          <a:sym typeface="+mn-lt"/>
                        </a:rPr>
                        <a:t>4RU</a:t>
                      </a:r>
                      <a:endParaRPr lang="zh-CN" sz="1050" kern="100">
                        <a:effectLst/>
                        <a:latin typeface="+mn-lt"/>
                        <a:ea typeface="+mn-ea"/>
                        <a:cs typeface="+mn-ea"/>
                        <a:sym typeface="+mn-lt"/>
                      </a:endParaRPr>
                    </a:p>
                  </a:txBody>
                  <a:tcPr marL="68580" marR="68580" marT="0" marB="0" anchor="ctr"/>
                </a:tc>
              </a:tr>
              <a:tr h="220889">
                <a:tc>
                  <a:txBody>
                    <a:bodyPr/>
                    <a:lstStyle/>
                    <a:p>
                      <a:pPr indent="266700" algn="ctr">
                        <a:lnSpc>
                          <a:spcPct val="120000"/>
                        </a:lnSpc>
                        <a:spcBef>
                          <a:spcPts val="0"/>
                        </a:spcBef>
                        <a:spcAft>
                          <a:spcPts val="0"/>
                        </a:spcAft>
                      </a:pPr>
                      <a:r>
                        <a:rPr lang="en-US" sz="1050" kern="0">
                          <a:effectLst/>
                          <a:latin typeface="+mn-lt"/>
                          <a:ea typeface="+mn-ea"/>
                          <a:cs typeface="+mn-ea"/>
                          <a:sym typeface="+mn-lt"/>
                        </a:rPr>
                        <a:t>ASR 1006</a:t>
                      </a:r>
                      <a:endParaRPr lang="zh-CN" sz="1050" kern="100">
                        <a:effectLst/>
                        <a:latin typeface="+mn-lt"/>
                        <a:ea typeface="+mn-ea"/>
                        <a:cs typeface="+mn-ea"/>
                        <a:sym typeface="+mn-lt"/>
                      </a:endParaRPr>
                    </a:p>
                  </a:txBody>
                  <a:tcPr marL="68580" marR="68580" marT="0" marB="0" anchor="ctr"/>
                </a:tc>
                <a:tc>
                  <a:txBody>
                    <a:bodyPr/>
                    <a:lstStyle/>
                    <a:p>
                      <a:pPr indent="266700" algn="ctr">
                        <a:lnSpc>
                          <a:spcPct val="120000"/>
                        </a:lnSpc>
                        <a:spcBef>
                          <a:spcPts val="0"/>
                        </a:spcBef>
                        <a:spcAft>
                          <a:spcPts val="0"/>
                        </a:spcAft>
                      </a:pPr>
                      <a:r>
                        <a:rPr lang="en-US" sz="1050" kern="0">
                          <a:effectLst/>
                          <a:latin typeface="+mn-lt"/>
                          <a:ea typeface="+mn-ea"/>
                          <a:cs typeface="+mn-ea"/>
                          <a:sym typeface="+mn-lt"/>
                        </a:rPr>
                        <a:t>7RU</a:t>
                      </a:r>
                      <a:endParaRPr lang="zh-CN" sz="1050" kern="100">
                        <a:effectLst/>
                        <a:latin typeface="+mn-lt"/>
                        <a:ea typeface="+mn-ea"/>
                        <a:cs typeface="+mn-ea"/>
                        <a:sym typeface="+mn-lt"/>
                      </a:endParaRPr>
                    </a:p>
                  </a:txBody>
                  <a:tcPr marL="68580" marR="68580" marT="0" marB="0" anchor="ctr"/>
                </a:tc>
              </a:tr>
              <a:tr h="220889">
                <a:tc>
                  <a:txBody>
                    <a:bodyPr/>
                    <a:lstStyle/>
                    <a:p>
                      <a:pPr indent="266700" algn="ctr">
                        <a:lnSpc>
                          <a:spcPct val="120000"/>
                        </a:lnSpc>
                        <a:spcBef>
                          <a:spcPts val="0"/>
                        </a:spcBef>
                        <a:spcAft>
                          <a:spcPts val="0"/>
                        </a:spcAft>
                      </a:pPr>
                      <a:r>
                        <a:rPr lang="en-US" sz="1050" kern="0">
                          <a:effectLst/>
                          <a:latin typeface="+mn-lt"/>
                          <a:ea typeface="+mn-ea"/>
                          <a:cs typeface="+mn-ea"/>
                          <a:sym typeface="+mn-lt"/>
                        </a:rPr>
                        <a:t>ASR 1004</a:t>
                      </a:r>
                      <a:endParaRPr lang="zh-CN" sz="1050" kern="100">
                        <a:effectLst/>
                        <a:latin typeface="+mn-lt"/>
                        <a:ea typeface="+mn-ea"/>
                        <a:cs typeface="+mn-ea"/>
                        <a:sym typeface="+mn-lt"/>
                      </a:endParaRPr>
                    </a:p>
                  </a:txBody>
                  <a:tcPr marL="68580" marR="68580" marT="0" marB="0" anchor="ctr"/>
                </a:tc>
                <a:tc>
                  <a:txBody>
                    <a:bodyPr/>
                    <a:lstStyle/>
                    <a:p>
                      <a:pPr indent="266700" algn="ctr">
                        <a:lnSpc>
                          <a:spcPct val="120000"/>
                        </a:lnSpc>
                        <a:spcBef>
                          <a:spcPts val="0"/>
                        </a:spcBef>
                        <a:spcAft>
                          <a:spcPts val="0"/>
                        </a:spcAft>
                      </a:pPr>
                      <a:r>
                        <a:rPr lang="en-US" sz="1050" kern="0">
                          <a:effectLst/>
                          <a:latin typeface="+mn-lt"/>
                          <a:ea typeface="+mn-ea"/>
                          <a:cs typeface="+mn-ea"/>
                          <a:sym typeface="+mn-lt"/>
                        </a:rPr>
                        <a:t>4RU</a:t>
                      </a:r>
                      <a:endParaRPr lang="zh-CN" sz="1050" kern="100">
                        <a:effectLst/>
                        <a:latin typeface="+mn-lt"/>
                        <a:ea typeface="+mn-ea"/>
                        <a:cs typeface="+mn-ea"/>
                        <a:sym typeface="+mn-lt"/>
                      </a:endParaRPr>
                    </a:p>
                  </a:txBody>
                  <a:tcPr marL="68580" marR="68580" marT="0" marB="0" anchor="ctr"/>
                </a:tc>
              </a:tr>
              <a:tr h="464140">
                <a:tc>
                  <a:txBody>
                    <a:bodyPr/>
                    <a:lstStyle/>
                    <a:p>
                      <a:pPr indent="266700" algn="ctr">
                        <a:lnSpc>
                          <a:spcPct val="120000"/>
                        </a:lnSpc>
                        <a:spcBef>
                          <a:spcPts val="0"/>
                        </a:spcBef>
                        <a:spcAft>
                          <a:spcPts val="0"/>
                        </a:spcAft>
                      </a:pPr>
                      <a:r>
                        <a:rPr lang="en-US" sz="1050" kern="0">
                          <a:effectLst/>
                          <a:latin typeface="+mn-lt"/>
                          <a:ea typeface="+mn-ea"/>
                          <a:cs typeface="+mn-ea"/>
                          <a:sym typeface="+mn-lt"/>
                        </a:rPr>
                        <a:t>ASR 1002-HX</a:t>
                      </a:r>
                      <a:endParaRPr lang="zh-CN" sz="1050" kern="100">
                        <a:effectLst/>
                        <a:latin typeface="+mn-lt"/>
                        <a:ea typeface="+mn-ea"/>
                        <a:cs typeface="+mn-ea"/>
                        <a:sym typeface="+mn-lt"/>
                      </a:endParaRPr>
                    </a:p>
                  </a:txBody>
                  <a:tcPr marL="68580" marR="68580" marT="0" marB="0" anchor="ctr"/>
                </a:tc>
                <a:tc>
                  <a:txBody>
                    <a:bodyPr/>
                    <a:lstStyle/>
                    <a:p>
                      <a:pPr indent="266700" algn="ctr">
                        <a:lnSpc>
                          <a:spcPct val="120000"/>
                        </a:lnSpc>
                        <a:spcBef>
                          <a:spcPts val="0"/>
                        </a:spcBef>
                        <a:spcAft>
                          <a:spcPts val="0"/>
                        </a:spcAft>
                      </a:pPr>
                      <a:r>
                        <a:rPr lang="en-US" sz="1050" kern="0" dirty="0">
                          <a:effectLst/>
                          <a:latin typeface="+mn-lt"/>
                          <a:ea typeface="+mn-ea"/>
                          <a:cs typeface="+mn-ea"/>
                          <a:sym typeface="+mn-lt"/>
                        </a:rPr>
                        <a:t>2RU</a:t>
                      </a:r>
                      <a:endParaRPr lang="zh-CN" sz="1050" kern="100" dirty="0">
                        <a:effectLst/>
                        <a:latin typeface="+mn-lt"/>
                        <a:ea typeface="+mn-ea"/>
                        <a:cs typeface="+mn-ea"/>
                        <a:sym typeface="+mn-lt"/>
                      </a:endParaRPr>
                    </a:p>
                  </a:txBody>
                  <a:tcPr marL="68580" marR="68580" marT="0" marB="0" anchor="ctr"/>
                </a:tc>
              </a:tr>
              <a:tr h="220889">
                <a:tc>
                  <a:txBody>
                    <a:bodyPr/>
                    <a:lstStyle/>
                    <a:p>
                      <a:pPr indent="266700" algn="ctr">
                        <a:lnSpc>
                          <a:spcPct val="120000"/>
                        </a:lnSpc>
                        <a:spcBef>
                          <a:spcPts val="0"/>
                        </a:spcBef>
                        <a:spcAft>
                          <a:spcPts val="0"/>
                        </a:spcAft>
                      </a:pPr>
                      <a:r>
                        <a:rPr lang="en-US" sz="1050" kern="0">
                          <a:effectLst/>
                          <a:latin typeface="+mn-lt"/>
                          <a:ea typeface="+mn-ea"/>
                          <a:cs typeface="+mn-ea"/>
                          <a:sym typeface="+mn-lt"/>
                        </a:rPr>
                        <a:t>ASA 5555-X</a:t>
                      </a:r>
                      <a:endParaRPr lang="zh-CN" sz="1050" kern="100">
                        <a:effectLst/>
                        <a:latin typeface="+mn-lt"/>
                        <a:ea typeface="+mn-ea"/>
                        <a:cs typeface="+mn-ea"/>
                        <a:sym typeface="+mn-lt"/>
                      </a:endParaRPr>
                    </a:p>
                  </a:txBody>
                  <a:tcPr marL="68580" marR="68580" marT="0" marB="0" anchor="ctr"/>
                </a:tc>
                <a:tc>
                  <a:txBody>
                    <a:bodyPr/>
                    <a:lstStyle/>
                    <a:p>
                      <a:pPr indent="266700" algn="ctr">
                        <a:lnSpc>
                          <a:spcPct val="120000"/>
                        </a:lnSpc>
                        <a:spcBef>
                          <a:spcPts val="0"/>
                        </a:spcBef>
                        <a:spcAft>
                          <a:spcPts val="0"/>
                        </a:spcAft>
                      </a:pPr>
                      <a:r>
                        <a:rPr lang="en-US" sz="1050" kern="0" dirty="0">
                          <a:effectLst/>
                          <a:latin typeface="+mn-lt"/>
                          <a:ea typeface="+mn-ea"/>
                          <a:cs typeface="+mn-ea"/>
                          <a:sym typeface="+mn-lt"/>
                        </a:rPr>
                        <a:t>1RU</a:t>
                      </a:r>
                      <a:endParaRPr lang="zh-CN" sz="1050" kern="100" dirty="0">
                        <a:effectLst/>
                        <a:latin typeface="+mn-lt"/>
                        <a:ea typeface="+mn-ea"/>
                        <a:cs typeface="+mn-ea"/>
                        <a:sym typeface="+mn-lt"/>
                      </a:endParaRPr>
                    </a:p>
                  </a:txBody>
                  <a:tcPr marL="68580" marR="68580" marT="0" marB="0" anchor="ctr"/>
                </a:tc>
              </a:tr>
            </a:tbl>
          </a:graphicData>
        </a:graphic>
      </p:graphicFrame>
      <p:pic>
        <p:nvPicPr>
          <p:cNvPr id="23" name="图片 22"/>
          <p:cNvPicPr/>
          <p:nvPr/>
        </p:nvPicPr>
        <p:blipFill>
          <a:blip r:embed="rId3"/>
          <a:stretch>
            <a:fillRect/>
          </a:stretch>
        </p:blipFill>
        <p:spPr>
          <a:xfrm>
            <a:off x="7186930" y="3369100"/>
            <a:ext cx="4019550" cy="3005455"/>
          </a:xfrm>
          <a:prstGeom prst="rect">
            <a:avLst/>
          </a:prstGeom>
        </p:spPr>
      </p:pic>
    </p:spTree>
    <p:extLst>
      <p:ext uri="{BB962C8B-B14F-4D97-AF65-F5344CB8AC3E}">
        <p14:creationId xmlns:p14="http://schemas.microsoft.com/office/powerpoint/2010/main" val="988343651"/>
      </p:ext>
    </p:extLst>
  </p:cSld>
  <p:clrMapOvr>
    <a:masterClrMapping/>
  </p:clrMapOvr>
  <p:timing>
    <p:tnLst>
      <p:par>
        <p:cTn id="1" dur="indefinite" restart="never" nodeType="tmRoot"/>
      </p:par>
    </p:tnLst>
  </p:timing>
</p:sld>
</file>

<file path=ppt/slides/slide14.xml><?xml version="1.0" encoding="utf-8"?>
<p:sld xmlns:a14="http://schemas.microsoft.com/office/drawing/2010/main" xmlns:p14="http://schemas.microsoft.com/office/powerpoint/2010/main" xmlns:mc="http://schemas.openxmlformats.org/markup-compatibility/2006" xmlns:v="urn:schemas-microsoft-com:vml"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3.2.2.4 </a:t>
            </a:r>
            <a:r>
              <a:rPr lang="zh-CN" altLang="en-US" dirty="0" smtClean="0">
                <a:latin typeface="+mn-lt"/>
                <a:ea typeface="+mn-ea"/>
                <a:cs typeface="+mn-ea"/>
                <a:sym typeface="+mn-lt"/>
              </a:rPr>
              <a:t>标签制作与黏贴规划</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545249" y="1326130"/>
            <a:ext cx="5713708" cy="2276521"/>
          </a:xfrm>
          <a:prstGeom prst="rect">
            <a:avLst/>
          </a:prstGeom>
          <a:noFill/>
        </p:spPr>
        <p:txBody>
          <a:bodyPr wrap="square" rtlCol="0">
            <a:spAutoFit/>
          </a:bodyPr>
          <a:lstStyle/>
          <a:p>
            <a:pPr>
              <a:lnSpc>
                <a:spcPct val="120000"/>
              </a:lnSpc>
            </a:pPr>
            <a:r>
              <a:rPr lang="zh-CN" altLang="zh-CN" sz="2000" dirty="0">
                <a:cs typeface="+mn-ea"/>
                <a:sym typeface="+mn-lt"/>
              </a:rPr>
              <a:t>为了方便日后网管人员对于设备每个接口连接线缆的确认，通常我们都需要在线缆上黏贴标签进行辨认。一般用于网络连接线的标签会标明本端设备名和接口、对端设备名和接口等信息。而为了方便辨认每个网络设备的具体位置及其功能，一般会用使用写上设备名的标签黏贴在设备上。</a:t>
            </a:r>
            <a:endParaRPr lang="zh-CN" altLang="en-US" sz="2000" dirty="0">
              <a:cs typeface="+mn-ea"/>
              <a:sym typeface="+mn-lt"/>
            </a:endParaRPr>
          </a:p>
        </p:txBody>
      </p:sp>
      <p:pic>
        <p:nvPicPr>
          <p:cNvPr id="11" name="图片 10" descr="C:\Users\Administrator\AppData\Roaming\360se6\Application\User Data\temp\f970c02ab04446438abc0d89cd6f5864.jpg"/>
          <p:cNvPicPr/>
          <p:nvPr/>
        </p:nvPicPr>
        <p:blipFill>
          <a:blip r:embed="rId4">
            <a:extLst>
              <a:ext uri="{28A0092B-C50C-407E-A947-70E740481C1C}">
                <a14:useLocalDpi xmlns:a14="http://schemas.microsoft.com/office/drawing/2010/main" val="0"/>
              </a:ext>
            </a:extLst>
          </a:blip>
          <a:srcRect/>
          <a:stretch>
            <a:fillRect/>
          </a:stretch>
        </p:blipFill>
        <p:spPr>
          <a:xfrm>
            <a:off x="6535230" y="1276643"/>
            <a:ext cx="2781047" cy="2083752"/>
          </a:xfrm>
          <a:prstGeom prst="rect">
            <a:avLst/>
          </a:prstGeom>
          <a:noFill/>
          <a:ln>
            <a:noFill/>
          </a:ln>
        </p:spPr>
      </p:pic>
      <p:graphicFrame>
        <p:nvGraphicFramePr>
          <p:cNvPr id="10" name="对象 9"/>
          <p:cNvGraphicFramePr>
            <a:graphicFrameLocks noChangeAspect="1"/>
          </p:cNvGraphicFramePr>
          <p:nvPr>
            <p:extLst>
              <p:ext uri="{D42A27DB-BD31-4B8C-83A1-F6EECF244321}">
                <p14:modId xmlns:p14="http://schemas.microsoft.com/office/powerpoint/2010/main" val="883881481"/>
              </p:ext>
            </p:extLst>
          </p:nvPr>
        </p:nvGraphicFramePr>
        <p:xfrm>
          <a:off x="1699508" y="4044861"/>
          <a:ext cx="8792983" cy="1022009"/>
        </p:xfrm>
        <a:graphic>
          <a:graphicData uri="http://schemas.openxmlformats.org/presentationml/2006/ole">
            <mc:AlternateContent xmlns:mc="http://schemas.openxmlformats.org/markup-compatibility/2006">
              <mc:Choice xmlns:v="urn:schemas-microsoft-com:vml" Requires="v">
                <p:oleObj spid="_x0000_s3105" name="文档" r:id="rId6" imgW="5272095" imgH="613418" progId="Word.Document.12">
                  <p:embed/>
                </p:oleObj>
              </mc:Choice>
              <mc:Fallback>
                <p:oleObj name="文档" r:id="rId6" imgW="5272095" imgH="613418" progId="Word.Document.12">
                  <p:embed/>
                  <p:pic>
                    <p:nvPicPr>
                      <p:cNvPr id="0" name=""/>
                      <p:cNvPicPr/>
                      <p:nvPr/>
                    </p:nvPicPr>
                    <p:blipFill>
                      <a:blip r:embed="rId7"/>
                      <a:stretch>
                        <a:fillRect/>
                      </a:stretch>
                    </p:blipFill>
                    <p:spPr>
                      <a:xfrm>
                        <a:off x="1699508" y="4044861"/>
                        <a:ext cx="8792983" cy="1022009"/>
                      </a:xfrm>
                      <a:prstGeom prst="rect">
                        <a:avLst/>
                      </a:prstGeom>
                    </p:spPr>
                  </p:pic>
                </p:oleObj>
              </mc:Fallback>
            </mc:AlternateContent>
          </a:graphicData>
        </a:graphic>
      </p:graphicFrame>
      <p:pic>
        <p:nvPicPr>
          <p:cNvPr id="14" name="图片 13" descr="C:\Users\Administrator\AppData\Roaming\360se6\Application\User Data\temp\551b4cb4Na2454a2b.jpg"/>
          <p:cNvPicPr/>
          <p:nvPr/>
        </p:nvPicPr>
        <p:blipFill>
          <a:blip r:embed="rId8" cstate="print">
            <a:extLst>
              <a:ext uri="{28A0092B-C50C-407E-A947-70E740481C1C}">
                <a14:useLocalDpi xmlns:a14="http://schemas.microsoft.com/office/drawing/2010/main" val="0"/>
              </a:ext>
            </a:extLst>
          </a:blip>
          <a:srcRect/>
          <a:stretch>
            <a:fillRect/>
          </a:stretch>
        </p:blipFill>
        <p:spPr>
          <a:xfrm>
            <a:off x="9754773" y="1198399"/>
            <a:ext cx="2344462" cy="2161996"/>
          </a:xfrm>
          <a:prstGeom prst="rect">
            <a:avLst/>
          </a:prstGeom>
          <a:noFill/>
          <a:ln>
            <a:noFill/>
          </a:ln>
        </p:spPr>
      </p:pic>
      <p:pic>
        <p:nvPicPr>
          <p:cNvPr id="12" name="图片 11"/>
          <p:cNvPicPr>
            <a:picLocks noChangeAspect="1"/>
          </p:cNvPicPr>
          <p:nvPr/>
        </p:nvPicPr>
        <p:blipFill>
          <a:blip r:embed="rId9"/>
          <a:stretch>
            <a:fillRect/>
          </a:stretch>
        </p:blipFill>
        <p:spPr>
          <a:xfrm>
            <a:off x="1762988" y="5303105"/>
            <a:ext cx="9799534" cy="737506"/>
          </a:xfrm>
          <a:prstGeom prst="rect">
            <a:avLst/>
          </a:prstGeom>
        </p:spPr>
      </p:pic>
      <p:grpSp>
        <p:nvGrpSpPr>
          <p:cNvPr id="13" name="Group 332">
            <a:extLst>
              <a:ext uri="{FF2B5EF4-FFF2-40B4-BE49-F238E27FC236}">
                <a16:creationId xmlns:a16="http://schemas.microsoft.com/office/drawing/2014/main" id="{75AFDF3E-1CC8-DD83-FA20-9BDA243EF595}"/>
              </a:ext>
            </a:extLst>
          </p:cNvPr>
          <p:cNvGrpSpPr/>
          <p:nvPr/>
        </p:nvGrpSpPr>
        <p:grpSpPr>
          <a:xfrm>
            <a:off x="106753" y="2188611"/>
            <a:ext cx="259244" cy="259815"/>
            <a:chOff x="4643438" y="2786064"/>
            <a:chExt cx="288476" cy="288476"/>
          </a:xfrm>
        </p:grpSpPr>
        <p:sp>
          <p:nvSpPr>
            <p:cNvPr id="15"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6"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860374909"/>
      </p:ext>
    </p:extLst>
  </p:cSld>
  <p:clrMapOvr>
    <a:masterClrMapping/>
  </p:clrMapOvr>
  <p:timing>
    <p:tnLst>
      <p:par>
        <p:cTn id="1" dur="indefinite" restart="never" nodeType="tmRoot"/>
      </p:par>
    </p:tnLst>
  </p:timing>
</p:sld>
</file>

<file path=ppt/slides/slide15.xml><?xml version="1.0" encoding="utf-8"?>
<p:sld xmlns:p14="http://schemas.microsoft.com/office/powerpoint/2010/main" xmlns:mc="http://schemas.openxmlformats.org/markup-compatibility/2006" xmlns:v="urn:schemas-microsoft-com:vml"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3.2.3 </a:t>
            </a:r>
            <a:r>
              <a:rPr lang="zh-CN" altLang="en-US" dirty="0" smtClean="0">
                <a:latin typeface="+mn-lt"/>
                <a:ea typeface="+mn-ea"/>
                <a:cs typeface="+mn-ea"/>
                <a:sym typeface="+mn-lt"/>
              </a:rPr>
              <a:t>设备调试方案</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3" name="文本框 2"/>
          <p:cNvSpPr txBox="1"/>
          <p:nvPr/>
        </p:nvSpPr>
        <p:spPr>
          <a:xfrm>
            <a:off x="567208" y="1310288"/>
            <a:ext cx="5620719" cy="2308324"/>
          </a:xfrm>
          <a:prstGeom prst="rect">
            <a:avLst/>
          </a:prstGeom>
          <a:noFill/>
        </p:spPr>
        <p:txBody>
          <a:bodyPr wrap="square" rtlCol="0">
            <a:spAutoFit/>
          </a:bodyPr>
          <a:lstStyle/>
          <a:p>
            <a:pPr>
              <a:lnSpc>
                <a:spcPct val="120000"/>
              </a:lnSpc>
            </a:pPr>
            <a:r>
              <a:rPr lang="zh-CN" altLang="zh-CN" sz="2000" dirty="0">
                <a:cs typeface="+mn-ea"/>
                <a:sym typeface="+mn-lt"/>
              </a:rPr>
              <a:t>在确定好设备物理层面的方案后，接着要根据技术方案，编写出供实施工程师现场调试的设备调试方案。一般来说，在制作调试方案时，需搭建模拟环境或者使用模拟器来进行模拟配置，最终确定全网的配置命令与配置方法。</a:t>
            </a:r>
          </a:p>
          <a:p>
            <a:pPr>
              <a:lnSpc>
                <a:spcPct val="120000"/>
              </a:lnSpc>
            </a:pPr>
            <a:endParaRPr lang="zh-CN" altLang="en-US" sz="2000" dirty="0">
              <a:cs typeface="+mn-ea"/>
              <a:sym typeface="+mn-lt"/>
            </a:endParaRPr>
          </a:p>
        </p:txBody>
      </p:sp>
      <p:sp>
        <p:nvSpPr>
          <p:cNvPr id="6" name="文本框 5"/>
          <p:cNvSpPr txBox="1"/>
          <p:nvPr/>
        </p:nvSpPr>
        <p:spPr>
          <a:xfrm>
            <a:off x="521776" y="3450956"/>
            <a:ext cx="5341749" cy="3416320"/>
          </a:xfrm>
          <a:prstGeom prst="rect">
            <a:avLst/>
          </a:prstGeom>
          <a:noFill/>
        </p:spPr>
        <p:txBody>
          <a:bodyPr wrap="square" rtlCol="0">
            <a:spAutoFit/>
          </a:bodyPr>
          <a:lstStyle/>
          <a:p>
            <a:pPr>
              <a:lnSpc>
                <a:spcPct val="120000"/>
              </a:lnSpc>
            </a:pPr>
            <a:r>
              <a:rPr lang="zh-CN" altLang="zh-CN" sz="2000" dirty="0">
                <a:cs typeface="+mn-ea"/>
                <a:sym typeface="+mn-lt"/>
              </a:rPr>
              <a:t>在进行设备命令配置时，都得事先对每台新增设备进行设备初始化配置。设备的初始化一般包括以下几个内容：</a:t>
            </a:r>
          </a:p>
          <a:p>
            <a:pPr lvl="0">
              <a:lnSpc>
                <a:spcPct val="120000"/>
              </a:lnSpc>
            </a:pPr>
            <a:r>
              <a:rPr lang="zh-CN" altLang="zh-CN" sz="2000" dirty="0">
                <a:cs typeface="+mn-ea"/>
                <a:sym typeface="+mn-lt"/>
              </a:rPr>
              <a:t>设备名配置；</a:t>
            </a:r>
          </a:p>
          <a:p>
            <a:pPr lvl="0">
              <a:lnSpc>
                <a:spcPct val="120000"/>
              </a:lnSpc>
            </a:pPr>
            <a:r>
              <a:rPr lang="zh-CN" altLang="zh-CN" sz="2000" dirty="0">
                <a:cs typeface="+mn-ea"/>
                <a:sym typeface="+mn-lt"/>
              </a:rPr>
              <a:t>特权模式密码配置；</a:t>
            </a:r>
          </a:p>
          <a:p>
            <a:pPr lvl="0">
              <a:lnSpc>
                <a:spcPct val="120000"/>
              </a:lnSpc>
            </a:pPr>
            <a:r>
              <a:rPr lang="zh-CN" altLang="zh-CN" sz="2000" dirty="0">
                <a:cs typeface="+mn-ea"/>
                <a:sym typeface="+mn-lt"/>
              </a:rPr>
              <a:t>远程登录配置；</a:t>
            </a:r>
          </a:p>
          <a:p>
            <a:pPr lvl="0">
              <a:lnSpc>
                <a:spcPct val="120000"/>
              </a:lnSpc>
            </a:pPr>
            <a:r>
              <a:rPr lang="en-US" altLang="zh-CN" sz="2000" dirty="0">
                <a:cs typeface="+mn-ea"/>
                <a:sym typeface="+mn-lt"/>
              </a:rPr>
              <a:t>Console</a:t>
            </a:r>
            <a:r>
              <a:rPr lang="zh-CN" altLang="zh-CN" sz="2000" dirty="0">
                <a:cs typeface="+mn-ea"/>
                <a:sym typeface="+mn-lt"/>
              </a:rPr>
              <a:t>口密码配置；</a:t>
            </a:r>
          </a:p>
          <a:p>
            <a:pPr lvl="0">
              <a:lnSpc>
                <a:spcPct val="120000"/>
              </a:lnSpc>
            </a:pPr>
            <a:r>
              <a:rPr lang="zh-CN" altLang="zh-CN" sz="2000" dirty="0">
                <a:cs typeface="+mn-ea"/>
                <a:sym typeface="+mn-lt"/>
              </a:rPr>
              <a:t>系统默认功能开或关等。</a:t>
            </a:r>
          </a:p>
          <a:p>
            <a:pPr>
              <a:lnSpc>
                <a:spcPct val="120000"/>
              </a:lnSpc>
            </a:pPr>
            <a:endParaRPr lang="zh-CN" altLang="en-US" sz="2000" dirty="0">
              <a:cs typeface="+mn-ea"/>
              <a:sym typeface="+mn-lt"/>
            </a:endParaRPr>
          </a:p>
        </p:txBody>
      </p:sp>
      <p:sp>
        <p:nvSpPr>
          <p:cNvPr id="7" name="文本框 6"/>
          <p:cNvSpPr txBox="1"/>
          <p:nvPr/>
        </p:nvSpPr>
        <p:spPr>
          <a:xfrm>
            <a:off x="6653826" y="985888"/>
            <a:ext cx="4974956" cy="4382995"/>
          </a:xfrm>
          <a:prstGeom prst="rect">
            <a:avLst/>
          </a:prstGeom>
          <a:noFill/>
        </p:spPr>
        <p:txBody>
          <a:bodyPr wrap="square" rtlCol="0">
            <a:spAutoFit/>
          </a:bodyPr>
          <a:lstStyle/>
          <a:p>
            <a:pPr>
              <a:lnSpc>
                <a:spcPct val="120000"/>
              </a:lnSpc>
            </a:pPr>
            <a:r>
              <a:rPr lang="zh-CN" altLang="zh-CN" dirty="0">
                <a:cs typeface="+mn-ea"/>
                <a:sym typeface="+mn-lt"/>
              </a:rPr>
              <a:t>常见的设备命名规则：地区</a:t>
            </a:r>
            <a:r>
              <a:rPr lang="en-US" altLang="zh-CN" dirty="0">
                <a:cs typeface="+mn-ea"/>
                <a:sym typeface="+mn-lt"/>
              </a:rPr>
              <a:t>+</a:t>
            </a:r>
            <a:r>
              <a:rPr lang="zh-CN" altLang="zh-CN" dirty="0">
                <a:cs typeface="+mn-ea"/>
                <a:sym typeface="+mn-lt"/>
              </a:rPr>
              <a:t>网络所属区域</a:t>
            </a:r>
            <a:r>
              <a:rPr lang="en-US" altLang="zh-CN" dirty="0">
                <a:cs typeface="+mn-ea"/>
                <a:sym typeface="+mn-lt"/>
              </a:rPr>
              <a:t>+</a:t>
            </a:r>
            <a:r>
              <a:rPr lang="zh-CN" altLang="zh-CN" dirty="0">
                <a:cs typeface="+mn-ea"/>
                <a:sym typeface="+mn-lt"/>
              </a:rPr>
              <a:t>设备类型</a:t>
            </a:r>
            <a:r>
              <a:rPr lang="en-US" altLang="zh-CN" dirty="0">
                <a:cs typeface="+mn-ea"/>
                <a:sym typeface="+mn-lt"/>
              </a:rPr>
              <a:t>+</a:t>
            </a:r>
            <a:r>
              <a:rPr lang="zh-CN" altLang="zh-CN" dirty="0">
                <a:cs typeface="+mn-ea"/>
                <a:sym typeface="+mn-lt"/>
              </a:rPr>
              <a:t>编号</a:t>
            </a:r>
          </a:p>
          <a:p>
            <a:pPr lvl="0">
              <a:lnSpc>
                <a:spcPct val="120000"/>
              </a:lnSpc>
            </a:pPr>
            <a:r>
              <a:rPr lang="en-US" altLang="zh-CN" dirty="0">
                <a:cs typeface="+mn-ea"/>
                <a:sym typeface="+mn-lt"/>
              </a:rPr>
              <a:t>Access</a:t>
            </a:r>
            <a:r>
              <a:rPr lang="zh-CN" altLang="zh-CN" dirty="0">
                <a:cs typeface="+mn-ea"/>
                <a:sym typeface="+mn-lt"/>
              </a:rPr>
              <a:t>：接入区</a:t>
            </a:r>
          </a:p>
          <a:p>
            <a:pPr lvl="0">
              <a:lnSpc>
                <a:spcPct val="120000"/>
              </a:lnSpc>
            </a:pPr>
            <a:r>
              <a:rPr lang="en-US" altLang="zh-CN" dirty="0">
                <a:cs typeface="+mn-ea"/>
                <a:sym typeface="+mn-lt"/>
              </a:rPr>
              <a:t>DIS</a:t>
            </a:r>
            <a:r>
              <a:rPr lang="zh-CN" altLang="zh-CN" dirty="0">
                <a:cs typeface="+mn-ea"/>
                <a:sym typeface="+mn-lt"/>
              </a:rPr>
              <a:t>：汇聚层</a:t>
            </a:r>
          </a:p>
          <a:p>
            <a:pPr lvl="0">
              <a:lnSpc>
                <a:spcPct val="120000"/>
              </a:lnSpc>
            </a:pPr>
            <a:r>
              <a:rPr lang="en-US" altLang="zh-CN" dirty="0">
                <a:cs typeface="+mn-ea"/>
                <a:sym typeface="+mn-lt"/>
              </a:rPr>
              <a:t>Core</a:t>
            </a:r>
            <a:r>
              <a:rPr lang="zh-CN" altLang="zh-CN" dirty="0">
                <a:cs typeface="+mn-ea"/>
                <a:sym typeface="+mn-lt"/>
              </a:rPr>
              <a:t>：核心区</a:t>
            </a:r>
          </a:p>
          <a:p>
            <a:pPr lvl="0">
              <a:lnSpc>
                <a:spcPct val="120000"/>
              </a:lnSpc>
            </a:pPr>
            <a:r>
              <a:rPr lang="en-US" altLang="zh-CN" dirty="0">
                <a:cs typeface="+mn-ea"/>
                <a:sym typeface="+mn-lt"/>
              </a:rPr>
              <a:t>UL</a:t>
            </a:r>
            <a:r>
              <a:rPr lang="zh-CN" altLang="zh-CN" dirty="0">
                <a:cs typeface="+mn-ea"/>
                <a:sym typeface="+mn-lt"/>
              </a:rPr>
              <a:t>：上联区</a:t>
            </a:r>
          </a:p>
          <a:p>
            <a:pPr lvl="0">
              <a:lnSpc>
                <a:spcPct val="120000"/>
              </a:lnSpc>
            </a:pPr>
            <a:r>
              <a:rPr lang="en-US" altLang="zh-CN" dirty="0">
                <a:cs typeface="+mn-ea"/>
                <a:sym typeface="+mn-lt"/>
              </a:rPr>
              <a:t>DL</a:t>
            </a:r>
            <a:r>
              <a:rPr lang="zh-CN" altLang="zh-CN" dirty="0">
                <a:cs typeface="+mn-ea"/>
                <a:sym typeface="+mn-lt"/>
              </a:rPr>
              <a:t>：下联区</a:t>
            </a:r>
          </a:p>
          <a:p>
            <a:pPr lvl="0">
              <a:lnSpc>
                <a:spcPct val="120000"/>
              </a:lnSpc>
            </a:pPr>
            <a:r>
              <a:rPr lang="en-US" altLang="zh-CN" dirty="0">
                <a:cs typeface="+mn-ea"/>
                <a:sym typeface="+mn-lt"/>
              </a:rPr>
              <a:t>MAN</a:t>
            </a:r>
            <a:r>
              <a:rPr lang="zh-CN" altLang="zh-CN" dirty="0">
                <a:cs typeface="+mn-ea"/>
                <a:sym typeface="+mn-lt"/>
              </a:rPr>
              <a:t>：同城区</a:t>
            </a:r>
          </a:p>
          <a:p>
            <a:pPr lvl="0">
              <a:lnSpc>
                <a:spcPct val="120000"/>
              </a:lnSpc>
            </a:pPr>
            <a:r>
              <a:rPr lang="en-US" altLang="zh-CN" dirty="0">
                <a:cs typeface="+mn-ea"/>
                <a:sym typeface="+mn-lt"/>
              </a:rPr>
              <a:t>SVR</a:t>
            </a:r>
            <a:r>
              <a:rPr lang="zh-CN" altLang="zh-CN" dirty="0">
                <a:cs typeface="+mn-ea"/>
                <a:sym typeface="+mn-lt"/>
              </a:rPr>
              <a:t>：服务器区</a:t>
            </a:r>
          </a:p>
          <a:p>
            <a:pPr lvl="0">
              <a:lnSpc>
                <a:spcPct val="120000"/>
              </a:lnSpc>
            </a:pPr>
            <a:r>
              <a:rPr lang="en-US" altLang="zh-CN" dirty="0">
                <a:cs typeface="+mn-ea"/>
                <a:sym typeface="+mn-lt"/>
              </a:rPr>
              <a:t>EXT</a:t>
            </a:r>
            <a:r>
              <a:rPr lang="zh-CN" altLang="zh-CN" dirty="0">
                <a:cs typeface="+mn-ea"/>
                <a:sym typeface="+mn-lt"/>
              </a:rPr>
              <a:t>：外联网区</a:t>
            </a:r>
          </a:p>
          <a:p>
            <a:pPr lvl="0">
              <a:lnSpc>
                <a:spcPct val="120000"/>
              </a:lnSpc>
            </a:pPr>
            <a:r>
              <a:rPr lang="en-US" altLang="zh-CN" dirty="0">
                <a:cs typeface="+mn-ea"/>
                <a:sym typeface="+mn-lt"/>
              </a:rPr>
              <a:t>PUB</a:t>
            </a:r>
            <a:r>
              <a:rPr lang="zh-CN" altLang="zh-CN" dirty="0">
                <a:cs typeface="+mn-ea"/>
                <a:sym typeface="+mn-lt"/>
              </a:rPr>
              <a:t>：公共服务区</a:t>
            </a:r>
          </a:p>
          <a:p>
            <a:pPr lvl="0">
              <a:lnSpc>
                <a:spcPct val="120000"/>
              </a:lnSpc>
            </a:pPr>
            <a:r>
              <a:rPr lang="en-US" altLang="zh-CN" dirty="0">
                <a:cs typeface="+mn-ea"/>
                <a:sym typeface="+mn-lt"/>
              </a:rPr>
              <a:t>CAM</a:t>
            </a:r>
            <a:r>
              <a:rPr lang="zh-CN" altLang="zh-CN" dirty="0">
                <a:cs typeface="+mn-ea"/>
                <a:sym typeface="+mn-lt"/>
              </a:rPr>
              <a:t>：客户接入区</a:t>
            </a:r>
          </a:p>
          <a:p>
            <a:pPr>
              <a:lnSpc>
                <a:spcPct val="120000"/>
              </a:lnSpc>
            </a:pPr>
            <a:endParaRPr lang="zh-CN" altLang="en-US" dirty="0">
              <a:cs typeface="+mn-ea"/>
              <a:sym typeface="+mn-lt"/>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316889001"/>
              </p:ext>
            </p:extLst>
          </p:nvPr>
        </p:nvGraphicFramePr>
        <p:xfrm>
          <a:off x="6327671" y="5212124"/>
          <a:ext cx="5722811" cy="1394084"/>
        </p:xfrm>
        <a:graphic>
          <a:graphicData uri="http://schemas.openxmlformats.org/presentationml/2006/ole">
            <mc:AlternateContent xmlns:mc="http://schemas.openxmlformats.org/markup-compatibility/2006">
              <mc:Choice xmlns:v="urn:schemas-microsoft-com:vml" Requires="v">
                <p:oleObj spid="_x0000_s14368" name="文档" r:id="rId5" imgW="5272095" imgH="1284075" progId="Word.Document.12">
                  <p:embed/>
                </p:oleObj>
              </mc:Choice>
              <mc:Fallback>
                <p:oleObj name="文档" r:id="rId5" imgW="5272095" imgH="1284075" progId="Word.Document.12">
                  <p:embed/>
                  <p:pic>
                    <p:nvPicPr>
                      <p:cNvPr id="0" name=""/>
                      <p:cNvPicPr/>
                      <p:nvPr/>
                    </p:nvPicPr>
                    <p:blipFill>
                      <a:blip r:embed="rId6"/>
                      <a:stretch>
                        <a:fillRect/>
                      </a:stretch>
                    </p:blipFill>
                    <p:spPr>
                      <a:xfrm>
                        <a:off x="6327671" y="5212124"/>
                        <a:ext cx="5722811" cy="1394084"/>
                      </a:xfrm>
                      <a:prstGeom prst="rect">
                        <a:avLst/>
                      </a:prstGeom>
                    </p:spPr>
                  </p:pic>
                </p:oleObj>
              </mc:Fallback>
            </mc:AlternateContent>
          </a:graphicData>
        </a:graphic>
      </p:graphicFrame>
      <p:grpSp>
        <p:nvGrpSpPr>
          <p:cNvPr id="10" name="Group 332">
            <a:extLst>
              <a:ext uri="{FF2B5EF4-FFF2-40B4-BE49-F238E27FC236}">
                <a16:creationId xmlns:a16="http://schemas.microsoft.com/office/drawing/2014/main" id="{75AFDF3E-1CC8-DD83-FA20-9BDA243EF595}"/>
              </a:ext>
            </a:extLst>
          </p:cNvPr>
          <p:cNvGrpSpPr/>
          <p:nvPr/>
        </p:nvGrpSpPr>
        <p:grpSpPr>
          <a:xfrm>
            <a:off x="120984" y="1953732"/>
            <a:ext cx="259244" cy="259815"/>
            <a:chOff x="4643438" y="2786064"/>
            <a:chExt cx="288476" cy="288476"/>
          </a:xfrm>
        </p:grpSpPr>
        <p:sp>
          <p:nvSpPr>
            <p:cNvPr id="11"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2"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3" name="Group 332">
            <a:extLst>
              <a:ext uri="{FF2B5EF4-FFF2-40B4-BE49-F238E27FC236}">
                <a16:creationId xmlns:a16="http://schemas.microsoft.com/office/drawing/2014/main" id="{75AFDF3E-1CC8-DD83-FA20-9BDA243EF595}"/>
              </a:ext>
            </a:extLst>
          </p:cNvPr>
          <p:cNvGrpSpPr/>
          <p:nvPr/>
        </p:nvGrpSpPr>
        <p:grpSpPr>
          <a:xfrm>
            <a:off x="194833" y="4584288"/>
            <a:ext cx="259244" cy="259815"/>
            <a:chOff x="4643438" y="2786064"/>
            <a:chExt cx="288476" cy="288476"/>
          </a:xfrm>
        </p:grpSpPr>
        <p:sp>
          <p:nvSpPr>
            <p:cNvPr id="14"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5"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6" name="Group 332">
            <a:extLst>
              <a:ext uri="{FF2B5EF4-FFF2-40B4-BE49-F238E27FC236}">
                <a16:creationId xmlns:a16="http://schemas.microsoft.com/office/drawing/2014/main" id="{75AFDF3E-1CC8-DD83-FA20-9BDA243EF595}"/>
              </a:ext>
            </a:extLst>
          </p:cNvPr>
          <p:cNvGrpSpPr/>
          <p:nvPr/>
        </p:nvGrpSpPr>
        <p:grpSpPr>
          <a:xfrm>
            <a:off x="6244948" y="2688126"/>
            <a:ext cx="259244" cy="259815"/>
            <a:chOff x="4643438" y="2786064"/>
            <a:chExt cx="288476" cy="288476"/>
          </a:xfrm>
        </p:grpSpPr>
        <p:sp>
          <p:nvSpPr>
            <p:cNvPr id="17"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8"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223058841"/>
      </p:ext>
    </p:extLst>
  </p:cSld>
  <p:clrMapOvr>
    <a:masterClrMapping/>
  </p:clrMapOvr>
  <p:timing>
    <p:tnLst>
      <p:par>
        <p:cTn id="1" dur="indefinite" restart="never" nodeType="tmRoot"/>
      </p:par>
    </p:tnLst>
  </p:timing>
</p:sld>
</file>

<file path=ppt/slides/slide16.xml><?xml version="1.0" encoding="utf-8"?>
<p:sld xmlns:p14="http://schemas.microsoft.com/office/powerpoint/2010/main" xmlns:mc="http://schemas.openxmlformats.org/markup-compatibility/2006" xmlns:v="urn:schemas-microsoft-com:vml"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2" y="365203"/>
            <a:ext cx="5907957" cy="434253"/>
          </a:xfrm>
        </p:spPr>
        <p:txBody>
          <a:bodyPr/>
          <a:lstStyle/>
          <a:p>
            <a:pPr>
              <a:lnSpc>
                <a:spcPct val="120000"/>
              </a:lnSpc>
            </a:pPr>
            <a:r>
              <a:rPr lang="en-US" altLang="zh-CN" dirty="0" smtClean="0">
                <a:latin typeface="+mn-lt"/>
                <a:ea typeface="+mn-ea"/>
                <a:cs typeface="+mn-ea"/>
                <a:sym typeface="+mn-lt"/>
              </a:rPr>
              <a:t>3.2.3.2 </a:t>
            </a:r>
            <a:r>
              <a:rPr lang="zh-CN" altLang="en-US" dirty="0" smtClean="0">
                <a:latin typeface="+mn-lt"/>
                <a:ea typeface="+mn-ea"/>
                <a:cs typeface="+mn-ea"/>
                <a:sym typeface="+mn-lt"/>
              </a:rPr>
              <a:t>设备互联接口及</a:t>
            </a:r>
            <a:r>
              <a:rPr lang="en-US" altLang="zh-CN" dirty="0" smtClean="0">
                <a:latin typeface="+mn-lt"/>
                <a:ea typeface="+mn-ea"/>
                <a:cs typeface="+mn-ea"/>
                <a:sym typeface="+mn-lt"/>
              </a:rPr>
              <a:t>IP</a:t>
            </a:r>
            <a:r>
              <a:rPr lang="zh-CN" altLang="en-US" dirty="0" smtClean="0">
                <a:latin typeface="+mn-lt"/>
                <a:ea typeface="+mn-ea"/>
                <a:cs typeface="+mn-ea"/>
                <a:sym typeface="+mn-lt"/>
              </a:rPr>
              <a:t>地址表</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611597" y="1298653"/>
            <a:ext cx="11414165" cy="2086725"/>
          </a:xfrm>
          <a:prstGeom prst="rect">
            <a:avLst/>
          </a:prstGeom>
          <a:noFill/>
        </p:spPr>
        <p:txBody>
          <a:bodyPr wrap="square" rtlCol="0">
            <a:spAutoFit/>
          </a:bodyPr>
          <a:lstStyle/>
          <a:p>
            <a:pPr>
              <a:lnSpc>
                <a:spcPct val="120000"/>
              </a:lnSpc>
            </a:pPr>
            <a:r>
              <a:rPr lang="zh-CN" altLang="zh-CN" dirty="0">
                <a:cs typeface="+mn-ea"/>
                <a:sym typeface="+mn-lt"/>
              </a:rPr>
              <a:t>在项目中需要在所有设备上配置相对应的</a:t>
            </a:r>
            <a:r>
              <a:rPr lang="en-US" altLang="zh-CN" dirty="0">
                <a:cs typeface="+mn-ea"/>
                <a:sym typeface="+mn-lt"/>
              </a:rPr>
              <a:t>IP</a:t>
            </a:r>
            <a:r>
              <a:rPr lang="zh-CN" altLang="zh-CN" dirty="0">
                <a:cs typeface="+mn-ea"/>
                <a:sym typeface="+mn-lt"/>
              </a:rPr>
              <a:t>地址。</a:t>
            </a:r>
            <a:r>
              <a:rPr lang="en-US" altLang="zh-CN" dirty="0">
                <a:cs typeface="+mn-ea"/>
                <a:sym typeface="+mn-lt"/>
              </a:rPr>
              <a:t>IP</a:t>
            </a:r>
            <a:r>
              <a:rPr lang="zh-CN" altLang="zh-CN" dirty="0">
                <a:cs typeface="+mn-ea"/>
                <a:sym typeface="+mn-lt"/>
              </a:rPr>
              <a:t>地址规划表需具体到每台设备每个接口的具体</a:t>
            </a:r>
            <a:r>
              <a:rPr lang="en-US" altLang="zh-CN" dirty="0">
                <a:cs typeface="+mn-ea"/>
                <a:sym typeface="+mn-lt"/>
              </a:rPr>
              <a:t>IP</a:t>
            </a:r>
            <a:r>
              <a:rPr lang="zh-CN" altLang="zh-CN" dirty="0">
                <a:cs typeface="+mn-ea"/>
                <a:sym typeface="+mn-lt"/>
              </a:rPr>
              <a:t>地址。</a:t>
            </a:r>
            <a:r>
              <a:rPr lang="en-US" altLang="zh-CN" dirty="0">
                <a:cs typeface="+mn-ea"/>
                <a:sym typeface="+mn-lt"/>
              </a:rPr>
              <a:t>IP</a:t>
            </a:r>
            <a:r>
              <a:rPr lang="zh-CN" altLang="zh-CN" dirty="0">
                <a:cs typeface="+mn-ea"/>
                <a:sym typeface="+mn-lt"/>
              </a:rPr>
              <a:t>地址规划表是每个实施工程师的必备表格，其重要性毋庸置疑，是整个项目技术实施的基石。因此，</a:t>
            </a:r>
            <a:r>
              <a:rPr lang="en-US" altLang="zh-CN" dirty="0">
                <a:cs typeface="+mn-ea"/>
                <a:sym typeface="+mn-lt"/>
              </a:rPr>
              <a:t>IP</a:t>
            </a:r>
            <a:r>
              <a:rPr lang="zh-CN" altLang="zh-CN" dirty="0">
                <a:cs typeface="+mn-ea"/>
                <a:sym typeface="+mn-lt"/>
              </a:rPr>
              <a:t>地址规划表的正确性要求很高，必须保证表格内容完全正确无误，否则将极大地影响项目实施的效率。而新人工程师在很多时候，会被要求配合完成</a:t>
            </a:r>
            <a:r>
              <a:rPr lang="en-US" altLang="zh-CN" dirty="0">
                <a:cs typeface="+mn-ea"/>
                <a:sym typeface="+mn-lt"/>
              </a:rPr>
              <a:t>IP</a:t>
            </a:r>
            <a:r>
              <a:rPr lang="zh-CN" altLang="zh-CN" dirty="0">
                <a:cs typeface="+mn-ea"/>
                <a:sym typeface="+mn-lt"/>
              </a:rPr>
              <a:t>地址分配表的制作任务，为了将来不至于影响项目实施的效率，在制作</a:t>
            </a:r>
            <a:r>
              <a:rPr lang="en-US" altLang="zh-CN" dirty="0">
                <a:cs typeface="+mn-ea"/>
                <a:sym typeface="+mn-lt"/>
              </a:rPr>
              <a:t>IP</a:t>
            </a:r>
            <a:r>
              <a:rPr lang="zh-CN" altLang="zh-CN" dirty="0">
                <a:cs typeface="+mn-ea"/>
                <a:sym typeface="+mn-lt"/>
              </a:rPr>
              <a:t>地址分配表时务必打起精神来哦。</a:t>
            </a:r>
          </a:p>
          <a:p>
            <a:pPr>
              <a:lnSpc>
                <a:spcPct val="120000"/>
              </a:lnSpc>
            </a:pPr>
            <a:endParaRPr lang="zh-CN" altLang="en-US" dirty="0">
              <a:cs typeface="+mn-ea"/>
              <a:sym typeface="+mn-lt"/>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822643073"/>
              </p:ext>
            </p:extLst>
          </p:nvPr>
        </p:nvGraphicFramePr>
        <p:xfrm>
          <a:off x="2201530" y="3219726"/>
          <a:ext cx="7389396" cy="1577561"/>
        </p:xfrm>
        <a:graphic>
          <a:graphicData uri="http://schemas.openxmlformats.org/presentationml/2006/ole">
            <mc:AlternateContent xmlns:mc="http://schemas.openxmlformats.org/markup-compatibility/2006">
              <mc:Choice xmlns:v="urn:schemas-microsoft-com:vml" Requires="v">
                <p:oleObj spid="_x0000_s13375" name="文档" r:id="rId5" imgW="5272095" imgH="1125320" progId="Word.Document.12">
                  <p:embed/>
                </p:oleObj>
              </mc:Choice>
              <mc:Fallback>
                <p:oleObj name="文档" r:id="rId5" imgW="5272095" imgH="1125320" progId="Word.Document.12">
                  <p:embed/>
                  <p:pic>
                    <p:nvPicPr>
                      <p:cNvPr id="0" name=""/>
                      <p:cNvPicPr/>
                      <p:nvPr/>
                    </p:nvPicPr>
                    <p:blipFill>
                      <a:blip r:embed="rId6"/>
                      <a:stretch>
                        <a:fillRect/>
                      </a:stretch>
                    </p:blipFill>
                    <p:spPr>
                      <a:xfrm>
                        <a:off x="2201530" y="3219726"/>
                        <a:ext cx="7389396" cy="1577561"/>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571710057"/>
              </p:ext>
            </p:extLst>
          </p:nvPr>
        </p:nvGraphicFramePr>
        <p:xfrm>
          <a:off x="2201530" y="4797287"/>
          <a:ext cx="7439427" cy="1812254"/>
        </p:xfrm>
        <a:graphic>
          <a:graphicData uri="http://schemas.openxmlformats.org/presentationml/2006/ole">
            <mc:AlternateContent xmlns:mc="http://schemas.openxmlformats.org/markup-compatibility/2006">
              <mc:Choice xmlns:v="urn:schemas-microsoft-com:vml" Requires="v">
                <p:oleObj spid="_x0000_s13376" name="文档" r:id="rId8" imgW="5272095" imgH="1284075" progId="Word.Document.12">
                  <p:embed/>
                </p:oleObj>
              </mc:Choice>
              <mc:Fallback>
                <p:oleObj name="文档" r:id="rId8" imgW="5272095" imgH="1284075" progId="Word.Document.12">
                  <p:embed/>
                  <p:pic>
                    <p:nvPicPr>
                      <p:cNvPr id="0" name=""/>
                      <p:cNvPicPr/>
                      <p:nvPr/>
                    </p:nvPicPr>
                    <p:blipFill>
                      <a:blip r:embed="rId9"/>
                      <a:stretch>
                        <a:fillRect/>
                      </a:stretch>
                    </p:blipFill>
                    <p:spPr>
                      <a:xfrm>
                        <a:off x="2201530" y="4797287"/>
                        <a:ext cx="7439427" cy="1812254"/>
                      </a:xfrm>
                      <a:prstGeom prst="rect">
                        <a:avLst/>
                      </a:prstGeom>
                    </p:spPr>
                  </p:pic>
                </p:oleObj>
              </mc:Fallback>
            </mc:AlternateContent>
          </a:graphicData>
        </a:graphic>
      </p:graphicFrame>
      <p:grpSp>
        <p:nvGrpSpPr>
          <p:cNvPr id="9" name="Group 332">
            <a:extLst>
              <a:ext uri="{FF2B5EF4-FFF2-40B4-BE49-F238E27FC236}">
                <a16:creationId xmlns:a16="http://schemas.microsoft.com/office/drawing/2014/main" id="{75AFDF3E-1CC8-DD83-FA20-9BDA243EF595}"/>
              </a:ext>
            </a:extLst>
          </p:cNvPr>
          <p:cNvGrpSpPr/>
          <p:nvPr/>
        </p:nvGrpSpPr>
        <p:grpSpPr>
          <a:xfrm>
            <a:off x="254707" y="1960358"/>
            <a:ext cx="259244" cy="259815"/>
            <a:chOff x="4643438" y="2786064"/>
            <a:chExt cx="288476" cy="288476"/>
          </a:xfrm>
        </p:grpSpPr>
        <p:sp>
          <p:nvSpPr>
            <p:cNvPr id="10"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1"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391930982"/>
      </p:ext>
    </p:extLst>
  </p:cSld>
  <p:clrMapOvr>
    <a:masterClrMapping/>
  </p:clrMapOvr>
  <p:timing>
    <p:tnLst>
      <p:par>
        <p:cTn id="1" dur="indefinite" restart="never" nodeType="tmRoot"/>
      </p:par>
    </p:tnLst>
  </p:timing>
</p:sld>
</file>

<file path=ppt/slides/slide17.xml><?xml version="1.0" encoding="utf-8"?>
<p:sld xmlns:p14="http://schemas.microsoft.com/office/powerpoint/2010/main" xmlns:mc="http://schemas.openxmlformats.org/markup-compatibility/2006" xmlns:v="urn:schemas-microsoft-com:vml"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2" y="365203"/>
            <a:ext cx="5562517" cy="434253"/>
          </a:xfrm>
        </p:spPr>
        <p:txBody>
          <a:bodyPr/>
          <a:lstStyle/>
          <a:p>
            <a:pPr>
              <a:lnSpc>
                <a:spcPct val="120000"/>
              </a:lnSpc>
            </a:pPr>
            <a:r>
              <a:rPr lang="en-US" altLang="zh-CN" dirty="0" smtClean="0">
                <a:latin typeface="+mn-lt"/>
                <a:ea typeface="+mn-ea"/>
                <a:cs typeface="+mn-ea"/>
                <a:sym typeface="+mn-lt"/>
              </a:rPr>
              <a:t>3.2.3.3 </a:t>
            </a:r>
            <a:r>
              <a:rPr lang="zh-CN" altLang="en-US" dirty="0" smtClean="0">
                <a:latin typeface="+mn-lt"/>
                <a:ea typeface="+mn-ea"/>
                <a:cs typeface="+mn-ea"/>
                <a:sym typeface="+mn-lt"/>
              </a:rPr>
              <a:t>路由交换逻辑配置方案</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514813" y="2125627"/>
            <a:ext cx="5514925" cy="2419124"/>
          </a:xfrm>
          <a:prstGeom prst="rect">
            <a:avLst/>
          </a:prstGeom>
          <a:noFill/>
        </p:spPr>
        <p:txBody>
          <a:bodyPr wrap="square" rtlCol="0">
            <a:spAutoFit/>
          </a:bodyPr>
          <a:lstStyle/>
          <a:p>
            <a:pPr>
              <a:lnSpc>
                <a:spcPct val="120000"/>
              </a:lnSpc>
            </a:pPr>
            <a:r>
              <a:rPr lang="zh-CN" altLang="zh-CN" dirty="0">
                <a:cs typeface="+mn-ea"/>
                <a:sym typeface="+mn-lt"/>
              </a:rPr>
              <a:t>在设备调试方案中，路由交换逻辑配置部分占比较大。这部分内容既包括了局域网交换部分实施的内容，也包括了广域网区域、互联网出口区域的路由部分实施的内容以及所有设备的网络管理配置的内容。这些具体的路由交换设计逻辑，组成了整个项目的核心技术部分。根据项目设计的统一性原则，在整个网络的所有部分中，都必须沿用该设计</a:t>
            </a:r>
            <a:r>
              <a:rPr lang="zh-CN" altLang="zh-CN" dirty="0" smtClean="0">
                <a:cs typeface="+mn-ea"/>
                <a:sym typeface="+mn-lt"/>
              </a:rPr>
              <a:t>。</a:t>
            </a:r>
            <a:endParaRPr lang="zh-CN" altLang="en-US" dirty="0">
              <a:cs typeface="+mn-ea"/>
              <a:sym typeface="+mn-lt"/>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13578450"/>
              </p:ext>
            </p:extLst>
          </p:nvPr>
        </p:nvGraphicFramePr>
        <p:xfrm>
          <a:off x="6189289" y="1604010"/>
          <a:ext cx="5944781" cy="4034790"/>
        </p:xfrm>
        <a:graphic>
          <a:graphicData uri="http://schemas.openxmlformats.org/presentationml/2006/ole">
            <mc:AlternateContent xmlns:mc="http://schemas.openxmlformats.org/markup-compatibility/2006">
              <mc:Choice xmlns:v="urn:schemas-microsoft-com:vml" Requires="v">
                <p:oleObj spid="_x0000_s12320" name="文档" r:id="rId5" imgW="5272095" imgH="3578633" progId="Word.Document.12">
                  <p:embed/>
                </p:oleObj>
              </mc:Choice>
              <mc:Fallback>
                <p:oleObj name="文档" r:id="rId5" imgW="5272095" imgH="3578633" progId="Word.Document.12">
                  <p:embed/>
                  <p:pic>
                    <p:nvPicPr>
                      <p:cNvPr id="0" name=""/>
                      <p:cNvPicPr/>
                      <p:nvPr/>
                    </p:nvPicPr>
                    <p:blipFill>
                      <a:blip r:embed="rId6"/>
                      <a:stretch>
                        <a:fillRect/>
                      </a:stretch>
                    </p:blipFill>
                    <p:spPr>
                      <a:xfrm>
                        <a:off x="6189289" y="1604010"/>
                        <a:ext cx="5944781" cy="4034790"/>
                      </a:xfrm>
                      <a:prstGeom prst="rect">
                        <a:avLst/>
                      </a:prstGeom>
                    </p:spPr>
                  </p:pic>
                </p:oleObj>
              </mc:Fallback>
            </mc:AlternateContent>
          </a:graphicData>
        </a:graphic>
      </p:graphicFrame>
      <p:grpSp>
        <p:nvGrpSpPr>
          <p:cNvPr id="8" name="Group 332">
            <a:extLst>
              <a:ext uri="{FF2B5EF4-FFF2-40B4-BE49-F238E27FC236}">
                <a16:creationId xmlns:a16="http://schemas.microsoft.com/office/drawing/2014/main" id="{75AFDF3E-1CC8-DD83-FA20-9BDA243EF595}"/>
              </a:ext>
            </a:extLst>
          </p:cNvPr>
          <p:cNvGrpSpPr/>
          <p:nvPr/>
        </p:nvGrpSpPr>
        <p:grpSpPr>
          <a:xfrm>
            <a:off x="95681" y="3126549"/>
            <a:ext cx="259244" cy="259815"/>
            <a:chOff x="4643438" y="2786064"/>
            <a:chExt cx="288476" cy="288476"/>
          </a:xfrm>
        </p:grpSpPr>
        <p:sp>
          <p:nvSpPr>
            <p:cNvPr id="9"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0"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765069846"/>
      </p:ext>
    </p:extLst>
  </p:cSld>
  <p:clrMapOvr>
    <a:masterClrMapping/>
  </p:clrMapOvr>
  <p:timing>
    <p:tnLst>
      <p:par>
        <p:cTn id="1" dur="indefinite" restart="never" nodeType="tmRoot"/>
      </p:par>
    </p:tnLst>
  </p:timing>
</p:sld>
</file>

<file path=ppt/slides/slide1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3.2.4 </a:t>
            </a:r>
            <a:r>
              <a:rPr lang="zh-CN" altLang="en-US" dirty="0" smtClean="0">
                <a:latin typeface="+mn-lt"/>
                <a:ea typeface="+mn-ea"/>
                <a:cs typeface="+mn-ea"/>
                <a:sym typeface="+mn-lt"/>
              </a:rPr>
              <a:t>项目实施方案</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sp>
        <p:nvSpPr>
          <p:cNvPr id="2" name="文本框 1"/>
          <p:cNvSpPr txBox="1"/>
          <p:nvPr/>
        </p:nvSpPr>
        <p:spPr>
          <a:xfrm>
            <a:off x="444285" y="1322522"/>
            <a:ext cx="5584556" cy="4052520"/>
          </a:xfrm>
          <a:prstGeom prst="rect">
            <a:avLst/>
          </a:prstGeom>
          <a:noFill/>
        </p:spPr>
        <p:txBody>
          <a:bodyPr wrap="square" rtlCol="0">
            <a:spAutoFit/>
          </a:bodyPr>
          <a:lstStyle/>
          <a:p>
            <a:pPr>
              <a:lnSpc>
                <a:spcPct val="120000"/>
              </a:lnSpc>
            </a:pPr>
            <a:r>
              <a:rPr lang="zh-CN" altLang="zh-CN" dirty="0">
                <a:cs typeface="+mn-ea"/>
                <a:sym typeface="+mn-lt"/>
              </a:rPr>
              <a:t>在制定完综合布线方案及设备调试方案后，我们可以将这几个部分凝练总结成项目实施方案。项目实施方案是整个项目实施的基线，代表这作为乙方（实施方）将采用何种工艺何种标准来完成项目的建设。因此实施方案非常重要，需要用心去撰写。并且实施方案不能够闭门造车，按照行业龙头企业的执行标准来说，实施方案必须先经过公司内部评审后，才能发给用户进行评审。公司及用户都评审通过后，在项目团队内部颁布并严格按照实施方案中的内容来执行。项目实施方案的框架主要包括：封面；文档修订记录；目录；正文。正文的主要内容包括：项目概述；任务分工；具体实施工作；总结。</a:t>
            </a:r>
            <a:endParaRPr lang="zh-CN" altLang="en-US" dirty="0">
              <a:cs typeface="+mn-ea"/>
              <a:sym typeface="+mn-lt"/>
            </a:endParaRPr>
          </a:p>
        </p:txBody>
      </p:sp>
      <p:pic>
        <p:nvPicPr>
          <p:cNvPr id="7" name="图片 6"/>
          <p:cNvPicPr/>
          <p:nvPr/>
        </p:nvPicPr>
        <p:blipFill>
          <a:blip r:embed="rId3"/>
          <a:stretch>
            <a:fillRect/>
          </a:stretch>
        </p:blipFill>
        <p:spPr>
          <a:xfrm>
            <a:off x="6698932" y="1094105"/>
            <a:ext cx="1819275" cy="2466975"/>
          </a:xfrm>
          <a:prstGeom prst="rect">
            <a:avLst/>
          </a:prstGeom>
        </p:spPr>
      </p:pic>
      <p:pic>
        <p:nvPicPr>
          <p:cNvPr id="8" name="图片 7"/>
          <p:cNvPicPr/>
          <p:nvPr/>
        </p:nvPicPr>
        <p:blipFill>
          <a:blip r:embed="rId4"/>
          <a:stretch>
            <a:fillRect/>
          </a:stretch>
        </p:blipFill>
        <p:spPr>
          <a:xfrm>
            <a:off x="9403777" y="764006"/>
            <a:ext cx="1943100" cy="2567940"/>
          </a:xfrm>
          <a:prstGeom prst="rect">
            <a:avLst/>
          </a:prstGeom>
        </p:spPr>
      </p:pic>
      <p:pic>
        <p:nvPicPr>
          <p:cNvPr id="9" name="图片 8"/>
          <p:cNvPicPr/>
          <p:nvPr/>
        </p:nvPicPr>
        <p:blipFill>
          <a:blip r:embed="rId5"/>
          <a:stretch>
            <a:fillRect/>
          </a:stretch>
        </p:blipFill>
        <p:spPr>
          <a:xfrm>
            <a:off x="6574946" y="3223377"/>
            <a:ext cx="2466975" cy="3216910"/>
          </a:xfrm>
          <a:prstGeom prst="rect">
            <a:avLst/>
          </a:prstGeom>
        </p:spPr>
      </p:pic>
      <p:pic>
        <p:nvPicPr>
          <p:cNvPr id="10" name="图片 9"/>
          <p:cNvPicPr/>
          <p:nvPr/>
        </p:nvPicPr>
        <p:blipFill>
          <a:blip r:embed="rId6"/>
          <a:stretch>
            <a:fillRect/>
          </a:stretch>
        </p:blipFill>
        <p:spPr>
          <a:xfrm>
            <a:off x="9256775" y="3386193"/>
            <a:ext cx="2237105" cy="3200400"/>
          </a:xfrm>
          <a:prstGeom prst="rect">
            <a:avLst/>
          </a:prstGeom>
        </p:spPr>
      </p:pic>
      <p:grpSp>
        <p:nvGrpSpPr>
          <p:cNvPr id="11" name="Group 332">
            <a:extLst>
              <a:ext uri="{FF2B5EF4-FFF2-40B4-BE49-F238E27FC236}">
                <a16:creationId xmlns:a16="http://schemas.microsoft.com/office/drawing/2014/main" id="{75AFDF3E-1CC8-DD83-FA20-9BDA243EF595}"/>
              </a:ext>
            </a:extLst>
          </p:cNvPr>
          <p:cNvGrpSpPr/>
          <p:nvPr/>
        </p:nvGrpSpPr>
        <p:grpSpPr>
          <a:xfrm>
            <a:off x="123048" y="3202039"/>
            <a:ext cx="259244" cy="259815"/>
            <a:chOff x="4643438" y="2786064"/>
            <a:chExt cx="288476" cy="288476"/>
          </a:xfrm>
        </p:grpSpPr>
        <p:sp>
          <p:nvSpPr>
            <p:cNvPr id="12"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3"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1485658135"/>
      </p:ext>
    </p:extLst>
  </p:cSld>
  <p:clrMapOvr>
    <a:masterClrMapping/>
  </p:clrMapOvr>
  <p:timing>
    <p:tnLst>
      <p:par>
        <p:cTn id="1" dur="indefinite" restart="never" nodeType="tmRoot"/>
      </p:par>
    </p:tnLst>
  </p:timing>
</p:sld>
</file>

<file path=ppt/slides/slide19.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163802" cy="72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zh-CN" altLang="en-US" sz="3955" b="1" dirty="0" smtClean="0">
                <a:solidFill>
                  <a:srgbClr val="FFFFFF"/>
                </a:solidFill>
                <a:latin typeface="+mn-lt"/>
                <a:ea typeface="+mn-ea"/>
                <a:cs typeface="+mn-ea"/>
                <a:sym typeface="+mn-lt"/>
              </a:rPr>
              <a:t>项目实施计划</a:t>
            </a:r>
            <a:endParaRPr lang="zh-CN" altLang="en-US" sz="3955" b="1" dirty="0">
              <a:solidFill>
                <a:srgbClr val="FFFFFF"/>
              </a:solidFill>
              <a:latin typeface="+mn-lt"/>
              <a:ea typeface="+mn-ea"/>
              <a:cs typeface="+mn-ea"/>
              <a:sym typeface="+mn-lt"/>
            </a:endParaRPr>
          </a:p>
        </p:txBody>
      </p:sp>
      <p:sp>
        <p:nvSpPr>
          <p:cNvPr id="5" name="TextBox 12"/>
          <p:cNvSpPr txBox="1">
            <a:spLocks noChangeArrowheads="1"/>
          </p:cNvSpPr>
          <p:nvPr/>
        </p:nvSpPr>
        <p:spPr bwMode="auto">
          <a:xfrm>
            <a:off x="892340" y="2684986"/>
            <a:ext cx="1775601" cy="161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9265" b="1" dirty="0" smtClean="0">
                <a:solidFill>
                  <a:srgbClr val="FFFFFF"/>
                </a:solidFill>
                <a:latin typeface="+mn-lt"/>
                <a:ea typeface="+mn-ea"/>
                <a:cs typeface="+mn-ea"/>
                <a:sym typeface="+mn-lt"/>
              </a:rPr>
              <a:t>3.3</a:t>
            </a:r>
            <a:endParaRPr lang="en-US" altLang="zh-CN" sz="9265"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3324111158"/>
      </p:ext>
    </p:extLst>
  </p:cSld>
  <p:clrMapOvr>
    <a:masterClrMapping/>
  </p:clrMapOvr>
  <p:timing>
    <p:tnLst>
      <p:par>
        <p:cTn id="1" dur="indefinite" restart="never" nodeType="tmRoot"/>
      </p:par>
    </p:tnLst>
  </p:timing>
</p:sld>
</file>

<file path=ppt/slides/slide2.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zh-CN" altLang="en-US" dirty="0">
                <a:latin typeface="+mn-lt"/>
                <a:ea typeface="+mn-ea"/>
                <a:cs typeface="+mn-ea"/>
                <a:sym typeface="+mn-lt"/>
              </a:rPr>
              <a:t>知识结构</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pic>
        <p:nvPicPr>
          <p:cNvPr id="7" name="图片 6"/>
          <p:cNvPicPr/>
          <p:nvPr/>
        </p:nvPicPr>
        <p:blipFill>
          <a:blip r:embed="rId3"/>
          <a:stretch>
            <a:fillRect/>
          </a:stretch>
        </p:blipFill>
        <p:spPr>
          <a:xfrm>
            <a:off x="1330410" y="1519546"/>
            <a:ext cx="9497739" cy="4292761"/>
          </a:xfrm>
          <a:prstGeom prst="rect">
            <a:avLst/>
          </a:prstGeom>
        </p:spPr>
      </p:pic>
    </p:spTree>
    <p:extLst>
      <p:ext uri="{BB962C8B-B14F-4D97-AF65-F5344CB8AC3E}">
        <p14:creationId xmlns:p14="http://schemas.microsoft.com/office/powerpoint/2010/main" val="854598818"/>
      </p:ext>
    </p:extLst>
  </p:cSld>
  <p:clrMapOvr>
    <a:masterClrMapping/>
  </p:clrMapOvr>
  <p:timing>
    <p:tnLst>
      <p:par>
        <p:cTn id="1" dur="indefinite" restart="never" nodeType="tmRoot"/>
      </p:par>
    </p:tnLst>
  </p:timing>
</p:sld>
</file>

<file path=ppt/slides/slide2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TextBox 57"/>
            <p:cNvSpPr txBox="1"/>
            <p:nvPr/>
          </p:nvSpPr>
          <p:spPr>
            <a:xfrm>
              <a:off x="1964987" y="2258843"/>
              <a:ext cx="961181" cy="558740"/>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cs typeface="+mn-ea"/>
                  <a:sym typeface="+mn-lt"/>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cs typeface="+mn-ea"/>
                <a:sym typeface="+mn-lt"/>
              </a:endParaRPr>
            </a:p>
          </p:txBody>
        </p:sp>
        <p:sp>
          <p:nvSpPr>
            <p:cNvPr id="1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1</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13" name="矩形 39"/>
          <p:cNvSpPr>
            <a:spLocks noChangeArrowheads="1"/>
          </p:cNvSpPr>
          <p:nvPr/>
        </p:nvSpPr>
        <p:spPr bwMode="auto">
          <a:xfrm>
            <a:off x="6988928" y="1844848"/>
            <a:ext cx="3052112"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mn-lt"/>
                <a:ea typeface="+mn-ea"/>
                <a:cs typeface="+mn-ea"/>
                <a:sym typeface="+mn-lt"/>
              </a:rPr>
              <a:t>实施计划编写原则</a:t>
            </a:r>
            <a:endParaRPr kumimoji="0" lang="zh-CN" altLang="en-US" sz="2160" b="1" i="0" u="none" strike="noStrike" kern="0" cap="none" spc="0" normalizeH="0" baseline="0" noProof="0" dirty="0">
              <a:ln>
                <a:noFill/>
              </a:ln>
              <a:solidFill>
                <a:schemeClr val="accent6"/>
              </a:solidFill>
              <a:effectLst/>
              <a:uLnTx/>
              <a:uFillTx/>
              <a:latin typeface="+mn-lt"/>
              <a:ea typeface="+mn-ea"/>
              <a:cs typeface="+mn-ea"/>
              <a:sym typeface="+mn-lt"/>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4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2</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43" name="矩形 39"/>
          <p:cNvSpPr>
            <a:spLocks noChangeArrowheads="1"/>
          </p:cNvSpPr>
          <p:nvPr/>
        </p:nvSpPr>
        <p:spPr bwMode="auto">
          <a:xfrm>
            <a:off x="7000447" y="2594612"/>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实施计划撰写</a:t>
            </a:r>
            <a:endParaRPr lang="zh-CN" altLang="en-US" sz="2160" b="1" kern="0" dirty="0">
              <a:solidFill>
                <a:schemeClr val="accent6"/>
              </a:solidFill>
              <a:latin typeface="+mn-lt"/>
              <a:ea typeface="+mn-ea"/>
              <a:cs typeface="+mn-ea"/>
              <a:sym typeface="+mn-lt"/>
            </a:endParaRPr>
          </a:p>
        </p:txBody>
      </p:sp>
    </p:spTree>
    <p:extLst>
      <p:ext uri="{BB962C8B-B14F-4D97-AF65-F5344CB8AC3E}">
        <p14:creationId xmlns:p14="http://schemas.microsoft.com/office/powerpoint/2010/main" val="1226046982"/>
      </p:ext>
    </p:extLst>
  </p:cSld>
  <p:clrMapOvr>
    <a:masterClrMapping/>
  </p:clrMapOvr>
  <p:timing>
    <p:tnLst>
      <p:par>
        <p:cTn id="1" dur="indefinite" restart="never" nodeType="tmRoot"/>
      </p:par>
    </p:tnLst>
  </p:timing>
</p:sld>
</file>

<file path=ppt/slides/slide21.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3.3.3.1 </a:t>
            </a:r>
            <a:r>
              <a:rPr lang="zh-CN" altLang="en-US" dirty="0" smtClean="0">
                <a:latin typeface="+mn-lt"/>
                <a:ea typeface="+mn-ea"/>
                <a:cs typeface="+mn-ea"/>
                <a:sym typeface="+mn-lt"/>
              </a:rPr>
              <a:t>实施计划编写原则</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409547" y="1094105"/>
            <a:ext cx="7468870" cy="6075509"/>
          </a:xfrm>
          <a:prstGeom prst="rect">
            <a:avLst/>
          </a:prstGeom>
          <a:noFill/>
        </p:spPr>
        <p:txBody>
          <a:bodyPr wrap="square" rtlCol="0">
            <a:spAutoFit/>
          </a:bodyPr>
          <a:lstStyle/>
          <a:p>
            <a:pPr>
              <a:lnSpc>
                <a:spcPct val="120000"/>
              </a:lnSpc>
            </a:pPr>
            <a:r>
              <a:rPr lang="zh-CN" altLang="en-US" dirty="0">
                <a:cs typeface="+mn-ea"/>
                <a:sym typeface="+mn-lt"/>
              </a:rPr>
              <a:t>在客户确认并通过技术方案后，就可以制定项目的实施计划</a:t>
            </a:r>
            <a:r>
              <a:rPr lang="zh-CN" altLang="en-US" dirty="0" smtClean="0">
                <a:cs typeface="+mn-ea"/>
                <a:sym typeface="+mn-lt"/>
              </a:rPr>
              <a:t>。项</a:t>
            </a:r>
            <a:r>
              <a:rPr lang="zh-CN" altLang="en-US" dirty="0">
                <a:cs typeface="+mn-ea"/>
                <a:sym typeface="+mn-lt"/>
              </a:rPr>
              <a:t>目实施计划就是对项目开始到竣工这整个时期各个环节的工作进行统一规划、综合平衡、科学安排和确定合理的建设顺序和时间、建设的试运行和验收时间，确定甲乙双方的职责与义务</a:t>
            </a:r>
            <a:r>
              <a:rPr lang="zh-CN" altLang="en-US" dirty="0" smtClean="0">
                <a:cs typeface="+mn-ea"/>
                <a:sym typeface="+mn-lt"/>
              </a:rPr>
              <a:t>。简</a:t>
            </a:r>
            <a:r>
              <a:rPr lang="zh-CN" altLang="en-US" dirty="0">
                <a:cs typeface="+mn-ea"/>
                <a:sym typeface="+mn-lt"/>
              </a:rPr>
              <a:t>单来说，实施计划就是确定项目什么时候开始、什么时候结束、施工人员要完成哪些内容、用户要提供哪些帮助等内容</a:t>
            </a:r>
            <a:r>
              <a:rPr lang="zh-CN" altLang="en-US" dirty="0" smtClean="0">
                <a:cs typeface="+mn-ea"/>
                <a:sym typeface="+mn-lt"/>
              </a:rPr>
              <a:t>。对</a:t>
            </a:r>
            <a:r>
              <a:rPr lang="zh-CN" altLang="en-US" dirty="0">
                <a:cs typeface="+mn-ea"/>
                <a:sym typeface="+mn-lt"/>
              </a:rPr>
              <a:t>于网络系统集成项目，实施计划要从设备到货的时间开始，到客户所要求的时间期限内结束。因此，实施计划的合理与否直接关系到项目是否按时竣工。网络集成项目的实施时间计划一般分为：</a:t>
            </a:r>
          </a:p>
          <a:p>
            <a:pPr>
              <a:lnSpc>
                <a:spcPct val="120000"/>
              </a:lnSpc>
            </a:pPr>
            <a:r>
              <a:rPr lang="en-US" altLang="zh-CN" b="1" dirty="0">
                <a:solidFill>
                  <a:srgbClr val="00B0F0"/>
                </a:solidFill>
                <a:cs typeface="+mn-ea"/>
                <a:sym typeface="+mn-lt"/>
              </a:rPr>
              <a:t>1</a:t>
            </a:r>
            <a:r>
              <a:rPr lang="zh-CN" altLang="en-US" b="1" dirty="0" smtClean="0">
                <a:solidFill>
                  <a:srgbClr val="00B0F0"/>
                </a:solidFill>
                <a:cs typeface="+mn-ea"/>
                <a:sym typeface="+mn-lt"/>
              </a:rPr>
              <a:t>、设</a:t>
            </a:r>
            <a:r>
              <a:rPr lang="zh-CN" altLang="en-US" b="1" dirty="0">
                <a:solidFill>
                  <a:srgbClr val="00B0F0"/>
                </a:solidFill>
                <a:cs typeface="+mn-ea"/>
                <a:sym typeface="+mn-lt"/>
              </a:rPr>
              <a:t>备上架与综合布线；</a:t>
            </a:r>
          </a:p>
          <a:p>
            <a:pPr>
              <a:lnSpc>
                <a:spcPct val="120000"/>
              </a:lnSpc>
            </a:pPr>
            <a:r>
              <a:rPr lang="en-US" altLang="zh-CN" b="1" dirty="0">
                <a:solidFill>
                  <a:srgbClr val="00B0F0"/>
                </a:solidFill>
                <a:cs typeface="+mn-ea"/>
                <a:sym typeface="+mn-lt"/>
              </a:rPr>
              <a:t>2</a:t>
            </a:r>
            <a:r>
              <a:rPr lang="zh-CN" altLang="en-US" b="1" dirty="0" smtClean="0">
                <a:solidFill>
                  <a:srgbClr val="00B0F0"/>
                </a:solidFill>
                <a:cs typeface="+mn-ea"/>
                <a:sym typeface="+mn-lt"/>
              </a:rPr>
              <a:t>、设</a:t>
            </a:r>
            <a:r>
              <a:rPr lang="zh-CN" altLang="en-US" b="1" dirty="0">
                <a:solidFill>
                  <a:srgbClr val="00B0F0"/>
                </a:solidFill>
                <a:cs typeface="+mn-ea"/>
                <a:sym typeface="+mn-lt"/>
              </a:rPr>
              <a:t>备配置调试；</a:t>
            </a:r>
          </a:p>
          <a:p>
            <a:pPr>
              <a:lnSpc>
                <a:spcPct val="120000"/>
              </a:lnSpc>
            </a:pPr>
            <a:r>
              <a:rPr lang="en-US" altLang="zh-CN" b="1" dirty="0">
                <a:solidFill>
                  <a:srgbClr val="00B0F0"/>
                </a:solidFill>
                <a:cs typeface="+mn-ea"/>
                <a:sym typeface="+mn-lt"/>
              </a:rPr>
              <a:t>3</a:t>
            </a:r>
            <a:r>
              <a:rPr lang="zh-CN" altLang="en-US" b="1" dirty="0" smtClean="0">
                <a:solidFill>
                  <a:srgbClr val="00B0F0"/>
                </a:solidFill>
                <a:cs typeface="+mn-ea"/>
                <a:sym typeface="+mn-lt"/>
              </a:rPr>
              <a:t>、设</a:t>
            </a:r>
            <a:r>
              <a:rPr lang="zh-CN" altLang="en-US" b="1" dirty="0">
                <a:solidFill>
                  <a:srgbClr val="00B0F0"/>
                </a:solidFill>
                <a:cs typeface="+mn-ea"/>
                <a:sym typeface="+mn-lt"/>
              </a:rPr>
              <a:t>备配置测试；</a:t>
            </a:r>
          </a:p>
          <a:p>
            <a:pPr>
              <a:lnSpc>
                <a:spcPct val="120000"/>
              </a:lnSpc>
            </a:pPr>
            <a:r>
              <a:rPr lang="en-US" altLang="zh-CN" b="1" dirty="0">
                <a:solidFill>
                  <a:srgbClr val="00B0F0"/>
                </a:solidFill>
                <a:cs typeface="+mn-ea"/>
                <a:sym typeface="+mn-lt"/>
              </a:rPr>
              <a:t>4</a:t>
            </a:r>
            <a:r>
              <a:rPr lang="zh-CN" altLang="en-US" b="1" dirty="0" smtClean="0">
                <a:solidFill>
                  <a:srgbClr val="00B0F0"/>
                </a:solidFill>
                <a:cs typeface="+mn-ea"/>
                <a:sym typeface="+mn-lt"/>
              </a:rPr>
              <a:t>、系</a:t>
            </a:r>
            <a:r>
              <a:rPr lang="zh-CN" altLang="en-US" b="1" dirty="0">
                <a:solidFill>
                  <a:srgbClr val="00B0F0"/>
                </a:solidFill>
                <a:cs typeface="+mn-ea"/>
                <a:sym typeface="+mn-lt"/>
              </a:rPr>
              <a:t>统试运行；</a:t>
            </a:r>
          </a:p>
          <a:p>
            <a:pPr>
              <a:lnSpc>
                <a:spcPct val="120000"/>
              </a:lnSpc>
            </a:pPr>
            <a:r>
              <a:rPr lang="en-US" altLang="zh-CN" b="1" dirty="0">
                <a:solidFill>
                  <a:srgbClr val="00B0F0"/>
                </a:solidFill>
                <a:cs typeface="+mn-ea"/>
                <a:sym typeface="+mn-lt"/>
              </a:rPr>
              <a:t>5</a:t>
            </a:r>
            <a:r>
              <a:rPr lang="zh-CN" altLang="en-US" b="1" dirty="0" smtClean="0">
                <a:solidFill>
                  <a:srgbClr val="00B0F0"/>
                </a:solidFill>
                <a:cs typeface="+mn-ea"/>
                <a:sym typeface="+mn-lt"/>
              </a:rPr>
              <a:t>、项</a:t>
            </a:r>
            <a:r>
              <a:rPr lang="zh-CN" altLang="en-US" b="1" dirty="0">
                <a:solidFill>
                  <a:srgbClr val="00B0F0"/>
                </a:solidFill>
                <a:cs typeface="+mn-ea"/>
                <a:sym typeface="+mn-lt"/>
              </a:rPr>
              <a:t>目验收。</a:t>
            </a:r>
          </a:p>
          <a:p>
            <a:pPr>
              <a:lnSpc>
                <a:spcPct val="120000"/>
              </a:lnSpc>
            </a:pPr>
            <a:r>
              <a:rPr lang="zh-CN" altLang="en-US" dirty="0">
                <a:cs typeface="+mn-ea"/>
                <a:sym typeface="+mn-lt"/>
              </a:rPr>
              <a:t>而以上这些阶段中，前三个阶段属于项目建设阶段，系统试运行阶段一般为建设阶段结束后，以三个月作为试运行时间。系统试运行结束后，即可按照合同对项目进行验收。</a:t>
            </a:r>
          </a:p>
          <a:p>
            <a:pPr>
              <a:lnSpc>
                <a:spcPct val="120000"/>
              </a:lnSpc>
            </a:pPr>
            <a:endParaRPr lang="zh-CN" altLang="en-US" dirty="0">
              <a:cs typeface="+mn-ea"/>
              <a:sym typeface="+mn-lt"/>
            </a:endParaRPr>
          </a:p>
        </p:txBody>
      </p:sp>
      <p:pic>
        <p:nvPicPr>
          <p:cNvPr id="6" name="图片 5"/>
          <p:cNvPicPr>
            <a:picLocks noChangeAspect="1"/>
          </p:cNvPicPr>
          <p:nvPr/>
        </p:nvPicPr>
        <p:blipFill>
          <a:blip r:embed="rId4"/>
          <a:stretch>
            <a:fillRect/>
          </a:stretch>
        </p:blipFill>
        <p:spPr>
          <a:xfrm>
            <a:off x="7989183" y="582329"/>
            <a:ext cx="3952904" cy="5967456"/>
          </a:xfrm>
          <a:prstGeom prst="rect">
            <a:avLst/>
          </a:prstGeom>
        </p:spPr>
      </p:pic>
    </p:spTree>
    <p:extLst>
      <p:ext uri="{BB962C8B-B14F-4D97-AF65-F5344CB8AC3E}">
        <p14:creationId xmlns:p14="http://schemas.microsoft.com/office/powerpoint/2010/main" val="3505780449"/>
      </p:ext>
    </p:extLst>
  </p:cSld>
  <p:clrMapOvr>
    <a:masterClrMapping/>
  </p:clrMapOvr>
  <p:timing>
    <p:tnLst>
      <p:par>
        <p:cTn id="1" dur="indefinite" restart="never" nodeType="tmRoot"/>
      </p:par>
    </p:tnLst>
  </p:timing>
</p:sld>
</file>

<file path=ppt/slides/slide2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3.3.3.2 </a:t>
            </a:r>
            <a:r>
              <a:rPr lang="zh-CN" altLang="en-US" dirty="0" smtClean="0">
                <a:latin typeface="+mn-lt"/>
                <a:ea typeface="+mn-ea"/>
                <a:cs typeface="+mn-ea"/>
                <a:sym typeface="+mn-lt"/>
              </a:rPr>
              <a:t>实施计划撰写</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3" name="文本框 2"/>
          <p:cNvSpPr txBox="1"/>
          <p:nvPr/>
        </p:nvSpPr>
        <p:spPr>
          <a:xfrm>
            <a:off x="593092" y="1659622"/>
            <a:ext cx="6141709" cy="4154984"/>
          </a:xfrm>
          <a:prstGeom prst="rect">
            <a:avLst/>
          </a:prstGeom>
          <a:noFill/>
        </p:spPr>
        <p:txBody>
          <a:bodyPr wrap="square" rtlCol="0">
            <a:spAutoFit/>
          </a:bodyPr>
          <a:lstStyle/>
          <a:p>
            <a:pPr>
              <a:lnSpc>
                <a:spcPct val="120000"/>
              </a:lnSpc>
            </a:pPr>
            <a:r>
              <a:rPr lang="zh-CN" altLang="en-US" sz="2000" dirty="0">
                <a:cs typeface="+mn-ea"/>
                <a:sym typeface="+mn-lt"/>
              </a:rPr>
              <a:t>在所有类型的项目中，一个合理的实施计划都是项目成功的关键。特别是一些时间要求非常紧张的项目，必须制定严格并且可行的项目实施计划。在制定建设时间时，应准确把握整个项目每个流程，并能够对完成每个流程的大致时间有个合理的估算。只有这样，才能使得项目能够顺利完成。在项目建设中，每一个项目文档都不是草草几笔就能了事的。网络系统集成项目的文档应具有规范性、条理性、美观性及可阅读性等特点。因此，在编写实施计划这一项目文档时，除了项目的实施计划之外，还应包含以下几个内容：</a:t>
            </a:r>
          </a:p>
          <a:p>
            <a:pPr>
              <a:lnSpc>
                <a:spcPct val="120000"/>
              </a:lnSpc>
            </a:pPr>
            <a:endParaRPr lang="zh-CN" altLang="en-US" sz="2000" dirty="0">
              <a:cs typeface="+mn-ea"/>
              <a:sym typeface="+mn-lt"/>
            </a:endParaRPr>
          </a:p>
        </p:txBody>
      </p:sp>
      <p:pic>
        <p:nvPicPr>
          <p:cNvPr id="2" name="图片 1"/>
          <p:cNvPicPr>
            <a:picLocks noChangeAspect="1"/>
          </p:cNvPicPr>
          <p:nvPr/>
        </p:nvPicPr>
        <p:blipFill>
          <a:blip r:embed="rId4"/>
          <a:stretch>
            <a:fillRect/>
          </a:stretch>
        </p:blipFill>
        <p:spPr>
          <a:xfrm>
            <a:off x="6905186" y="3584575"/>
            <a:ext cx="4406491" cy="2708741"/>
          </a:xfrm>
          <a:prstGeom prst="rect">
            <a:avLst/>
          </a:prstGeom>
        </p:spPr>
      </p:pic>
      <p:sp>
        <p:nvSpPr>
          <p:cNvPr id="6" name="文本框 5"/>
          <p:cNvSpPr txBox="1"/>
          <p:nvPr/>
        </p:nvSpPr>
        <p:spPr>
          <a:xfrm>
            <a:off x="6819994" y="1550504"/>
            <a:ext cx="4576876" cy="2031325"/>
          </a:xfrm>
          <a:prstGeom prst="rect">
            <a:avLst/>
          </a:prstGeom>
          <a:noFill/>
        </p:spPr>
        <p:txBody>
          <a:bodyPr wrap="square" rtlCol="0">
            <a:spAutoFit/>
          </a:bodyPr>
          <a:lstStyle/>
          <a:p>
            <a:pPr>
              <a:lnSpc>
                <a:spcPct val="120000"/>
              </a:lnSpc>
            </a:pPr>
            <a:r>
              <a:rPr lang="en-US" altLang="zh-CN" b="1" dirty="0">
                <a:solidFill>
                  <a:srgbClr val="00B0F0"/>
                </a:solidFill>
                <a:cs typeface="+mn-ea"/>
                <a:sym typeface="+mn-lt"/>
              </a:rPr>
              <a:t>1</a:t>
            </a:r>
            <a:r>
              <a:rPr lang="zh-CN" altLang="en-US" b="1" dirty="0">
                <a:solidFill>
                  <a:srgbClr val="00B0F0"/>
                </a:solidFill>
                <a:cs typeface="+mn-ea"/>
                <a:sym typeface="+mn-lt"/>
              </a:rPr>
              <a:t>、项目概况；</a:t>
            </a:r>
          </a:p>
          <a:p>
            <a:pPr>
              <a:lnSpc>
                <a:spcPct val="120000"/>
              </a:lnSpc>
            </a:pPr>
            <a:r>
              <a:rPr lang="en-US" altLang="zh-CN" b="1" dirty="0">
                <a:solidFill>
                  <a:srgbClr val="00B0F0"/>
                </a:solidFill>
                <a:cs typeface="+mn-ea"/>
                <a:sym typeface="+mn-lt"/>
              </a:rPr>
              <a:t>2</a:t>
            </a:r>
            <a:r>
              <a:rPr lang="zh-CN" altLang="en-US" b="1" dirty="0">
                <a:solidFill>
                  <a:srgbClr val="00B0F0"/>
                </a:solidFill>
                <a:cs typeface="+mn-ea"/>
                <a:sym typeface="+mn-lt"/>
              </a:rPr>
              <a:t>、工程实施任务；</a:t>
            </a:r>
          </a:p>
          <a:p>
            <a:pPr>
              <a:lnSpc>
                <a:spcPct val="120000"/>
              </a:lnSpc>
            </a:pPr>
            <a:r>
              <a:rPr lang="en-US" altLang="zh-CN" b="1" dirty="0">
                <a:solidFill>
                  <a:srgbClr val="00B0F0"/>
                </a:solidFill>
                <a:cs typeface="+mn-ea"/>
                <a:sym typeface="+mn-lt"/>
              </a:rPr>
              <a:t>3</a:t>
            </a:r>
            <a:r>
              <a:rPr lang="zh-CN" altLang="en-US" b="1" dirty="0">
                <a:solidFill>
                  <a:srgbClr val="00B0F0"/>
                </a:solidFill>
                <a:cs typeface="+mn-ea"/>
                <a:sym typeface="+mn-lt"/>
              </a:rPr>
              <a:t>、工程界面；</a:t>
            </a:r>
          </a:p>
          <a:p>
            <a:pPr>
              <a:lnSpc>
                <a:spcPct val="120000"/>
              </a:lnSpc>
            </a:pPr>
            <a:r>
              <a:rPr lang="en-US" altLang="zh-CN" b="1" dirty="0">
                <a:solidFill>
                  <a:srgbClr val="00B0F0"/>
                </a:solidFill>
                <a:cs typeface="+mn-ea"/>
                <a:sym typeface="+mn-lt"/>
              </a:rPr>
              <a:t>4</a:t>
            </a:r>
            <a:r>
              <a:rPr lang="zh-CN" altLang="en-US" b="1" dirty="0">
                <a:solidFill>
                  <a:srgbClr val="00B0F0"/>
                </a:solidFill>
                <a:cs typeface="+mn-ea"/>
                <a:sym typeface="+mn-lt"/>
              </a:rPr>
              <a:t>、工程组织机构；</a:t>
            </a:r>
          </a:p>
          <a:p>
            <a:pPr>
              <a:lnSpc>
                <a:spcPct val="120000"/>
              </a:lnSpc>
            </a:pPr>
            <a:r>
              <a:rPr lang="en-US" altLang="zh-CN" b="1" dirty="0">
                <a:solidFill>
                  <a:srgbClr val="00B0F0"/>
                </a:solidFill>
                <a:cs typeface="+mn-ea"/>
                <a:sym typeface="+mn-lt"/>
              </a:rPr>
              <a:t>5</a:t>
            </a:r>
            <a:r>
              <a:rPr lang="zh-CN" altLang="en-US" b="1" dirty="0">
                <a:solidFill>
                  <a:srgbClr val="00B0F0"/>
                </a:solidFill>
                <a:cs typeface="+mn-ea"/>
                <a:sym typeface="+mn-lt"/>
              </a:rPr>
              <a:t>、工程进度计划等。</a:t>
            </a:r>
          </a:p>
          <a:p>
            <a:endParaRPr lang="zh-CN" altLang="en-US" dirty="0"/>
          </a:p>
        </p:txBody>
      </p:sp>
      <p:grpSp>
        <p:nvGrpSpPr>
          <p:cNvPr id="9" name="Group 332">
            <a:extLst>
              <a:ext uri="{FF2B5EF4-FFF2-40B4-BE49-F238E27FC236}">
                <a16:creationId xmlns:a16="http://schemas.microsoft.com/office/drawing/2014/main" id="{75AFDF3E-1CC8-DD83-FA20-9BDA243EF595}"/>
              </a:ext>
            </a:extLst>
          </p:cNvPr>
          <p:cNvGrpSpPr/>
          <p:nvPr/>
        </p:nvGrpSpPr>
        <p:grpSpPr>
          <a:xfrm>
            <a:off x="123048" y="3202039"/>
            <a:ext cx="259244" cy="259815"/>
            <a:chOff x="4643438" y="2786064"/>
            <a:chExt cx="288476" cy="288476"/>
          </a:xfrm>
        </p:grpSpPr>
        <p:sp>
          <p:nvSpPr>
            <p:cNvPr id="10"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1"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623368970"/>
      </p:ext>
    </p:extLst>
  </p:cSld>
  <p:clrMapOvr>
    <a:masterClrMapping/>
  </p:clrMapOvr>
  <p:timing>
    <p:tnLst>
      <p:par>
        <p:cTn id="1" dur="indefinite" restart="never" nodeType="tmRoot"/>
      </p:par>
    </p:tnLst>
  </p:timing>
</p:sld>
</file>

<file path=ppt/slides/slide2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163802" cy="72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zh-CN" altLang="en-US" sz="3955" b="1" dirty="0" smtClean="0">
                <a:solidFill>
                  <a:srgbClr val="FFFFFF"/>
                </a:solidFill>
                <a:latin typeface="+mn-lt"/>
                <a:ea typeface="+mn-ea"/>
                <a:cs typeface="+mn-ea"/>
                <a:sym typeface="+mn-lt"/>
              </a:rPr>
              <a:t>设备到货签收</a:t>
            </a:r>
            <a:endParaRPr lang="zh-CN" altLang="en-US" sz="3955" b="1" dirty="0">
              <a:solidFill>
                <a:srgbClr val="FFFFFF"/>
              </a:solidFill>
              <a:latin typeface="+mn-lt"/>
              <a:ea typeface="+mn-ea"/>
              <a:cs typeface="+mn-ea"/>
              <a:sym typeface="+mn-lt"/>
            </a:endParaRPr>
          </a:p>
        </p:txBody>
      </p:sp>
      <p:sp>
        <p:nvSpPr>
          <p:cNvPr id="5" name="TextBox 12"/>
          <p:cNvSpPr txBox="1">
            <a:spLocks noChangeArrowheads="1"/>
          </p:cNvSpPr>
          <p:nvPr/>
        </p:nvSpPr>
        <p:spPr bwMode="auto">
          <a:xfrm>
            <a:off x="892340" y="2684986"/>
            <a:ext cx="1775601" cy="161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9265" b="1" dirty="0" smtClean="0">
                <a:solidFill>
                  <a:srgbClr val="FFFFFF"/>
                </a:solidFill>
                <a:latin typeface="+mn-lt"/>
                <a:ea typeface="+mn-ea"/>
                <a:cs typeface="+mn-ea"/>
                <a:sym typeface="+mn-lt"/>
              </a:rPr>
              <a:t>3.4</a:t>
            </a:r>
            <a:endParaRPr lang="en-US" altLang="zh-CN" sz="9265"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2997476098"/>
      </p:ext>
    </p:extLst>
  </p:cSld>
  <p:clrMapOvr>
    <a:masterClrMapping/>
  </p:clrMapOvr>
  <p:timing>
    <p:tnLst>
      <p:par>
        <p:cTn id="1" dur="indefinite" restart="never" nodeType="tmRoot"/>
      </p:par>
    </p:tnLst>
  </p:timing>
</p:sld>
</file>

<file path=ppt/slides/slide2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TextBox 57"/>
            <p:cNvSpPr txBox="1"/>
            <p:nvPr/>
          </p:nvSpPr>
          <p:spPr>
            <a:xfrm>
              <a:off x="1964987" y="2258843"/>
              <a:ext cx="961181" cy="558740"/>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cs typeface="+mn-ea"/>
                  <a:sym typeface="+mn-lt"/>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cs typeface="+mn-ea"/>
                <a:sym typeface="+mn-lt"/>
              </a:endParaRPr>
            </a:p>
          </p:txBody>
        </p:sp>
        <p:sp>
          <p:nvSpPr>
            <p:cNvPr id="1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1</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13" name="矩形 39"/>
          <p:cNvSpPr>
            <a:spLocks noChangeArrowheads="1"/>
          </p:cNvSpPr>
          <p:nvPr/>
        </p:nvSpPr>
        <p:spPr bwMode="auto">
          <a:xfrm>
            <a:off x="6988928" y="1844848"/>
            <a:ext cx="3052112"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mn-lt"/>
                <a:ea typeface="+mn-ea"/>
                <a:cs typeface="+mn-ea"/>
                <a:sym typeface="+mn-lt"/>
              </a:rPr>
              <a:t>设备到货签收</a:t>
            </a:r>
            <a:endParaRPr kumimoji="0" lang="zh-CN" altLang="en-US" sz="2160" b="1" i="0" u="none" strike="noStrike" kern="0" cap="none" spc="0" normalizeH="0" baseline="0" noProof="0" dirty="0">
              <a:ln>
                <a:noFill/>
              </a:ln>
              <a:solidFill>
                <a:schemeClr val="accent6"/>
              </a:solidFill>
              <a:effectLst/>
              <a:uLnTx/>
              <a:uFillTx/>
              <a:latin typeface="+mn-lt"/>
              <a:ea typeface="+mn-ea"/>
              <a:cs typeface="+mn-ea"/>
              <a:sym typeface="+mn-lt"/>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4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2</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43" name="矩形 39"/>
          <p:cNvSpPr>
            <a:spLocks noChangeArrowheads="1"/>
          </p:cNvSpPr>
          <p:nvPr/>
        </p:nvSpPr>
        <p:spPr bwMode="auto">
          <a:xfrm>
            <a:off x="7000447" y="2594612"/>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设备加电验收</a:t>
            </a:r>
            <a:endParaRPr lang="zh-CN" altLang="en-US" sz="2160" b="1" kern="0" dirty="0">
              <a:solidFill>
                <a:schemeClr val="accent6"/>
              </a:solidFill>
              <a:latin typeface="+mn-lt"/>
              <a:ea typeface="+mn-ea"/>
              <a:cs typeface="+mn-ea"/>
              <a:sym typeface="+mn-lt"/>
            </a:endParaRPr>
          </a:p>
        </p:txBody>
      </p:sp>
    </p:spTree>
    <p:extLst>
      <p:ext uri="{BB962C8B-B14F-4D97-AF65-F5344CB8AC3E}">
        <p14:creationId xmlns:p14="http://schemas.microsoft.com/office/powerpoint/2010/main" val="1907270633"/>
      </p:ext>
    </p:extLst>
  </p:cSld>
  <p:clrMapOvr>
    <a:masterClrMapping/>
  </p:clrMapOvr>
  <p:timing>
    <p:tnLst>
      <p:par>
        <p:cTn id="1" dur="indefinite" restart="never" nodeType="tmRoot"/>
      </p:par>
    </p:tnLst>
  </p:timing>
</p:sld>
</file>

<file path=ppt/slides/slide2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3.4.1 </a:t>
            </a:r>
            <a:r>
              <a:rPr lang="zh-CN" altLang="en-US" dirty="0" smtClean="0">
                <a:latin typeface="+mn-lt"/>
                <a:ea typeface="+mn-ea"/>
                <a:cs typeface="+mn-ea"/>
                <a:sym typeface="+mn-lt"/>
              </a:rPr>
              <a:t>设备到货签收</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800747" y="1539498"/>
            <a:ext cx="5945494" cy="4154984"/>
          </a:xfrm>
          <a:prstGeom prst="rect">
            <a:avLst/>
          </a:prstGeom>
          <a:noFill/>
        </p:spPr>
        <p:txBody>
          <a:bodyPr wrap="square" rtlCol="0">
            <a:spAutoFit/>
          </a:bodyPr>
          <a:lstStyle/>
          <a:p>
            <a:pPr>
              <a:lnSpc>
                <a:spcPct val="120000"/>
              </a:lnSpc>
            </a:pPr>
            <a:r>
              <a:rPr lang="zh-CN" altLang="zh-CN" sz="2000" dirty="0">
                <a:cs typeface="+mn-ea"/>
                <a:sym typeface="+mn-lt"/>
              </a:rPr>
              <a:t>设备到货签收环节是在乙方与甲方签订合同之后，乙方出货给甲方，甲方需要对货物进行清点和查收，确认货物在运输过程中是否损坏或者遗漏。若货品有损坏或者遗漏，乙方需要根据合同的规定进行重新发货。</a:t>
            </a:r>
          </a:p>
          <a:p>
            <a:pPr>
              <a:lnSpc>
                <a:spcPct val="120000"/>
              </a:lnSpc>
            </a:pPr>
            <a:r>
              <a:rPr lang="zh-CN" altLang="zh-CN" sz="2000" dirty="0">
                <a:cs typeface="+mn-ea"/>
                <a:sym typeface="+mn-lt"/>
              </a:rPr>
              <a:t>在到货签收的现场，需要有甲方和乙方的代表出面，共同清点和查收货物，在没有开始到货签收环节之前，所有货物需要进行统一的保管封存，不得拆封。</a:t>
            </a:r>
          </a:p>
          <a:p>
            <a:pPr>
              <a:lnSpc>
                <a:spcPct val="120000"/>
              </a:lnSpc>
            </a:pPr>
            <a:r>
              <a:rPr lang="zh-CN" altLang="zh-CN" sz="2000" dirty="0">
                <a:cs typeface="+mn-ea"/>
                <a:sym typeface="+mn-lt"/>
              </a:rPr>
              <a:t>项目的到货签收环节应按照《设备到货签收报告》进行填写，与客户共同清点并签字。报告一式两份，客户处留一份</a:t>
            </a:r>
            <a:endParaRPr lang="zh-CN" altLang="en-US" sz="2000" dirty="0">
              <a:cs typeface="+mn-ea"/>
              <a:sym typeface="+mn-lt"/>
            </a:endParaRPr>
          </a:p>
        </p:txBody>
      </p:sp>
      <p:pic>
        <p:nvPicPr>
          <p:cNvPr id="7" name="图片 6"/>
          <p:cNvPicPr/>
          <p:nvPr/>
        </p:nvPicPr>
        <p:blipFill>
          <a:blip r:embed="rId4"/>
          <a:stretch>
            <a:fillRect/>
          </a:stretch>
        </p:blipFill>
        <p:spPr>
          <a:xfrm>
            <a:off x="6964901" y="1464245"/>
            <a:ext cx="4697012" cy="3995217"/>
          </a:xfrm>
          <a:prstGeom prst="rect">
            <a:avLst/>
          </a:prstGeom>
        </p:spPr>
      </p:pic>
      <p:grpSp>
        <p:nvGrpSpPr>
          <p:cNvPr id="8" name="Group 332">
            <a:extLst>
              <a:ext uri="{FF2B5EF4-FFF2-40B4-BE49-F238E27FC236}">
                <a16:creationId xmlns:a16="http://schemas.microsoft.com/office/drawing/2014/main" id="{75AFDF3E-1CC8-DD83-FA20-9BDA243EF595}"/>
              </a:ext>
            </a:extLst>
          </p:cNvPr>
          <p:cNvGrpSpPr/>
          <p:nvPr/>
        </p:nvGrpSpPr>
        <p:grpSpPr>
          <a:xfrm>
            <a:off x="123048" y="3202039"/>
            <a:ext cx="259244" cy="259815"/>
            <a:chOff x="4643438" y="2786064"/>
            <a:chExt cx="288476" cy="288476"/>
          </a:xfrm>
        </p:grpSpPr>
        <p:sp>
          <p:nvSpPr>
            <p:cNvPr id="9"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0"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668129143"/>
      </p:ext>
    </p:extLst>
  </p:cSld>
  <p:clrMapOvr>
    <a:masterClrMapping/>
  </p:clrMapOvr>
  <p:timing>
    <p:tnLst>
      <p:par>
        <p:cTn id="1" dur="indefinite" restart="never" nodeType="tmRoot"/>
      </p:par>
    </p:tnLst>
  </p:timing>
</p:sld>
</file>

<file path=ppt/slides/slide2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3.4.2 </a:t>
            </a:r>
            <a:r>
              <a:rPr lang="zh-CN" altLang="en-US" dirty="0" smtClean="0">
                <a:latin typeface="+mn-lt"/>
                <a:ea typeface="+mn-ea"/>
                <a:cs typeface="+mn-ea"/>
                <a:sym typeface="+mn-lt"/>
              </a:rPr>
              <a:t>设备加电验收</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579865" y="2363941"/>
            <a:ext cx="5701665" cy="2308324"/>
          </a:xfrm>
          <a:prstGeom prst="rect">
            <a:avLst/>
          </a:prstGeom>
          <a:noFill/>
        </p:spPr>
        <p:txBody>
          <a:bodyPr wrap="square" rtlCol="0">
            <a:spAutoFit/>
          </a:bodyPr>
          <a:lstStyle/>
          <a:p>
            <a:pPr>
              <a:lnSpc>
                <a:spcPct val="120000"/>
              </a:lnSpc>
            </a:pPr>
            <a:r>
              <a:rPr lang="zh-CN" altLang="zh-CN" sz="2000" dirty="0">
                <a:cs typeface="+mn-ea"/>
                <a:sym typeface="+mn-lt"/>
              </a:rPr>
              <a:t>设备加电验收是对设备进行开机测试，一般需要设备在业务未上线前进行空转运行，从而测试设备是否能够稳定运行，在加电测试时不仅要求设备能够开机，而且需要进入设备的控制界面查看设备的各项参数是否显示正确，例如</a:t>
            </a:r>
            <a:r>
              <a:rPr lang="en-US" altLang="zh-CN" sz="2000" dirty="0">
                <a:cs typeface="+mn-ea"/>
                <a:sym typeface="+mn-lt"/>
              </a:rPr>
              <a:t>CPU</a:t>
            </a:r>
            <a:r>
              <a:rPr lang="zh-CN" altLang="zh-CN" sz="2000" dirty="0">
                <a:cs typeface="+mn-ea"/>
                <a:sym typeface="+mn-lt"/>
              </a:rPr>
              <a:t>使用率与内存占用率。报告一式三份，客户处留一份</a:t>
            </a:r>
            <a:endParaRPr lang="zh-CN" altLang="en-US" sz="2000" dirty="0">
              <a:cs typeface="+mn-ea"/>
              <a:sym typeface="+mn-lt"/>
            </a:endParaRPr>
          </a:p>
        </p:txBody>
      </p:sp>
      <p:pic>
        <p:nvPicPr>
          <p:cNvPr id="7" name="图片 6"/>
          <p:cNvPicPr/>
          <p:nvPr/>
        </p:nvPicPr>
        <p:blipFill>
          <a:blip r:embed="rId4"/>
          <a:stretch>
            <a:fillRect/>
          </a:stretch>
        </p:blipFill>
        <p:spPr>
          <a:xfrm>
            <a:off x="6478766" y="1417192"/>
            <a:ext cx="4805460" cy="4089323"/>
          </a:xfrm>
          <a:prstGeom prst="rect">
            <a:avLst/>
          </a:prstGeom>
        </p:spPr>
      </p:pic>
      <p:grpSp>
        <p:nvGrpSpPr>
          <p:cNvPr id="8" name="Group 332">
            <a:extLst>
              <a:ext uri="{FF2B5EF4-FFF2-40B4-BE49-F238E27FC236}">
                <a16:creationId xmlns:a16="http://schemas.microsoft.com/office/drawing/2014/main" id="{75AFDF3E-1CC8-DD83-FA20-9BDA243EF595}"/>
              </a:ext>
            </a:extLst>
          </p:cNvPr>
          <p:cNvGrpSpPr/>
          <p:nvPr/>
        </p:nvGrpSpPr>
        <p:grpSpPr>
          <a:xfrm>
            <a:off x="123048" y="3202039"/>
            <a:ext cx="259244" cy="259815"/>
            <a:chOff x="4643438" y="2786064"/>
            <a:chExt cx="288476" cy="288476"/>
          </a:xfrm>
        </p:grpSpPr>
        <p:sp>
          <p:nvSpPr>
            <p:cNvPr id="9"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0"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52453744"/>
      </p:ext>
    </p:extLst>
  </p:cSld>
  <p:clrMapOvr>
    <a:masterClrMapping/>
  </p:clrMapOvr>
  <p:timing>
    <p:tnLst>
      <p:par>
        <p:cTn id="1" dur="indefinite" restart="never" nodeType="tmRoot"/>
      </p:par>
    </p:tnLst>
  </p:timing>
</p:sld>
</file>

<file path=ppt/slides/slide2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670351" cy="72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zh-CN" altLang="en-US" sz="3955" b="1" dirty="0" smtClean="0">
                <a:solidFill>
                  <a:srgbClr val="FFFFFF"/>
                </a:solidFill>
                <a:latin typeface="+mn-lt"/>
                <a:ea typeface="+mn-ea"/>
                <a:cs typeface="+mn-ea"/>
                <a:sym typeface="+mn-lt"/>
              </a:rPr>
              <a:t>设备上架与布线</a:t>
            </a:r>
            <a:endParaRPr lang="zh-CN" altLang="en-US" sz="3955" b="1" dirty="0">
              <a:solidFill>
                <a:srgbClr val="FFFFFF"/>
              </a:solidFill>
              <a:latin typeface="+mn-lt"/>
              <a:ea typeface="+mn-ea"/>
              <a:cs typeface="+mn-ea"/>
              <a:sym typeface="+mn-lt"/>
            </a:endParaRPr>
          </a:p>
        </p:txBody>
      </p:sp>
      <p:sp>
        <p:nvSpPr>
          <p:cNvPr id="5" name="TextBox 12"/>
          <p:cNvSpPr txBox="1">
            <a:spLocks noChangeArrowheads="1"/>
          </p:cNvSpPr>
          <p:nvPr/>
        </p:nvSpPr>
        <p:spPr bwMode="auto">
          <a:xfrm>
            <a:off x="892340" y="2684986"/>
            <a:ext cx="1775601" cy="161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9265" b="1" dirty="0" smtClean="0">
                <a:solidFill>
                  <a:srgbClr val="FFFFFF"/>
                </a:solidFill>
                <a:latin typeface="+mn-lt"/>
                <a:ea typeface="+mn-ea"/>
                <a:cs typeface="+mn-ea"/>
                <a:sym typeface="+mn-lt"/>
              </a:rPr>
              <a:t>3.5</a:t>
            </a:r>
            <a:endParaRPr lang="en-US" altLang="zh-CN" sz="9265"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19020958"/>
      </p:ext>
    </p:extLst>
  </p:cSld>
  <p:clrMapOvr>
    <a:masterClrMapping/>
  </p:clrMapOvr>
  <p:timing>
    <p:tnLst>
      <p:par>
        <p:cTn id="1" dur="indefinite" restart="never" nodeType="tmRoot"/>
      </p:par>
    </p:tnLst>
  </p:timing>
</p:sld>
</file>

<file path=ppt/slides/slide28.xml><?xml version="1.0" encoding="utf-8"?>
<p:sld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TextBox 57"/>
            <p:cNvSpPr txBox="1"/>
            <p:nvPr/>
          </p:nvSpPr>
          <p:spPr>
            <a:xfrm>
              <a:off x="1964987" y="2258843"/>
              <a:ext cx="961181" cy="558740"/>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cs typeface="+mn-ea"/>
                  <a:sym typeface="+mn-lt"/>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cs typeface="+mn-ea"/>
                <a:sym typeface="+mn-lt"/>
              </a:endParaRPr>
            </a:p>
          </p:txBody>
        </p:sp>
        <p:sp>
          <p:nvSpPr>
            <p:cNvPr id="1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1</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13" name="矩形 39"/>
          <p:cNvSpPr>
            <a:spLocks noChangeArrowheads="1"/>
          </p:cNvSpPr>
          <p:nvPr/>
        </p:nvSpPr>
        <p:spPr bwMode="auto">
          <a:xfrm>
            <a:off x="6988928" y="1844848"/>
            <a:ext cx="3052112"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mn-lt"/>
                <a:ea typeface="+mn-ea"/>
                <a:cs typeface="+mn-ea"/>
                <a:sym typeface="+mn-lt"/>
              </a:rPr>
              <a:t>上架工具准备</a:t>
            </a:r>
            <a:endParaRPr kumimoji="0" lang="zh-CN" altLang="en-US" sz="2160" b="1" i="0" u="none" strike="noStrike" kern="0" cap="none" spc="0" normalizeH="0" baseline="0" noProof="0" dirty="0">
              <a:ln>
                <a:noFill/>
              </a:ln>
              <a:solidFill>
                <a:schemeClr val="accent6"/>
              </a:solidFill>
              <a:effectLst/>
              <a:uLnTx/>
              <a:uFillTx/>
              <a:latin typeface="+mn-lt"/>
              <a:ea typeface="+mn-ea"/>
              <a:cs typeface="+mn-ea"/>
              <a:sym typeface="+mn-lt"/>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4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2</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43" name="矩形 39"/>
          <p:cNvSpPr>
            <a:spLocks noChangeArrowheads="1"/>
          </p:cNvSpPr>
          <p:nvPr/>
        </p:nvSpPr>
        <p:spPr bwMode="auto">
          <a:xfrm>
            <a:off x="7000447" y="2594612"/>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设备上架安装</a:t>
            </a:r>
            <a:endParaRPr lang="zh-CN" altLang="en-US" sz="2160" b="1" kern="0" dirty="0">
              <a:solidFill>
                <a:schemeClr val="accent6"/>
              </a:solidFill>
              <a:latin typeface="+mn-lt"/>
              <a:ea typeface="+mn-ea"/>
              <a:cs typeface="+mn-ea"/>
              <a:sym typeface="+mn-lt"/>
            </a:endParaRP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3</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6" name="矩形 39"/>
          <p:cNvSpPr>
            <a:spLocks noChangeArrowheads="1"/>
          </p:cNvSpPr>
          <p:nvPr/>
        </p:nvSpPr>
        <p:spPr bwMode="auto">
          <a:xfrm>
            <a:off x="7000447" y="3365801"/>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进行线缆连接</a:t>
            </a:r>
            <a:endParaRPr lang="en-US" altLang="zh-CN" sz="2160" b="1" kern="0" dirty="0">
              <a:solidFill>
                <a:schemeClr val="accent6"/>
              </a:solidFill>
              <a:latin typeface="+mn-lt"/>
              <a:ea typeface="+mn-ea"/>
              <a:cs typeface="+mn-ea"/>
              <a:sym typeface="+mn-lt"/>
            </a:endParaRPr>
          </a:p>
        </p:txBody>
      </p:sp>
      <p:grpSp>
        <p:nvGrpSpPr>
          <p:cNvPr id="19" name="组合 18">
            <a:extLst>
              <a:ext uri="{FF2B5EF4-FFF2-40B4-BE49-F238E27FC236}">
                <a16:creationId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21" name="TextBox 67">
              <a:extLst>
                <a:ext uri="{FF2B5EF4-FFF2-40B4-BE49-F238E27FC236}">
                  <a16:creationId xmlns:a16="http://schemas.microsoft.com/office/drawing/2014/main" id="{1EAE56FA-50B1-2207-A24E-F974B581F8F9}"/>
                </a:ext>
              </a:extLst>
            </p:cNvPr>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4</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22" name="矩形 39">
            <a:extLst>
              <a:ext uri="{FF2B5EF4-FFF2-40B4-BE49-F238E27FC236}">
                <a16:creationId xmlns:a16="http://schemas.microsoft.com/office/drawing/2014/main" id="{3BEF4791-882D-00E7-2407-134F46C8048F}"/>
              </a:ext>
            </a:extLst>
          </p:cNvPr>
          <p:cNvSpPr>
            <a:spLocks noChangeArrowheads="1"/>
          </p:cNvSpPr>
          <p:nvPr/>
        </p:nvSpPr>
        <p:spPr bwMode="auto">
          <a:xfrm>
            <a:off x="7086603" y="4138603"/>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设备标签与线缆标签</a:t>
            </a:r>
            <a:endParaRPr lang="en-US" altLang="zh-CN" sz="2160" b="1" kern="0" dirty="0">
              <a:solidFill>
                <a:schemeClr val="accent6"/>
              </a:solidFill>
              <a:latin typeface="+mn-lt"/>
              <a:ea typeface="+mn-ea"/>
              <a:cs typeface="+mn-ea"/>
              <a:sym typeface="+mn-lt"/>
            </a:endParaRPr>
          </a:p>
        </p:txBody>
      </p:sp>
    </p:spTree>
    <p:extLst>
      <p:ext uri="{BB962C8B-B14F-4D97-AF65-F5344CB8AC3E}">
        <p14:creationId xmlns:p14="http://schemas.microsoft.com/office/powerpoint/2010/main" val="2470606998"/>
      </p:ext>
    </p:extLst>
  </p:cSld>
  <p:clrMapOvr>
    <a:masterClrMapping/>
  </p:clrMapOvr>
  <p:timing>
    <p:tnLst>
      <p:par>
        <p:cTn id="1" dur="indefinite" restart="never" nodeType="tmRoot"/>
      </p:par>
    </p:tnLst>
  </p:timing>
</p:sld>
</file>

<file path=ppt/slides/slide29.xml><?xml version="1.0" encoding="utf-8"?>
<p:sld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3.5.1 </a:t>
            </a:r>
            <a:r>
              <a:rPr lang="zh-CN" altLang="en-US" dirty="0" smtClean="0">
                <a:latin typeface="+mn-lt"/>
                <a:ea typeface="+mn-ea"/>
                <a:cs typeface="+mn-ea"/>
                <a:sym typeface="+mn-lt"/>
              </a:rPr>
              <a:t>上架工具准备</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3" name="文本框 2"/>
          <p:cNvSpPr txBox="1"/>
          <p:nvPr/>
        </p:nvSpPr>
        <p:spPr>
          <a:xfrm>
            <a:off x="1668651" y="1379349"/>
            <a:ext cx="8767436" cy="757130"/>
          </a:xfrm>
          <a:prstGeom prst="rect">
            <a:avLst/>
          </a:prstGeom>
          <a:noFill/>
        </p:spPr>
        <p:txBody>
          <a:bodyPr wrap="square" rtlCol="0">
            <a:spAutoFit/>
          </a:bodyPr>
          <a:lstStyle/>
          <a:p>
            <a:pPr>
              <a:lnSpc>
                <a:spcPct val="120000"/>
              </a:lnSpc>
            </a:pPr>
            <a:r>
              <a:rPr lang="zh-CN" altLang="zh-CN" dirty="0">
                <a:cs typeface="+mn-ea"/>
                <a:sym typeface="+mn-lt"/>
              </a:rPr>
              <a:t>电动螺丝起子（一套）、电源接线板（一套）、六角螺丝起子、六角螺丝及螺母、网络设备耳朵及十字螺丝、十字螺丝刀</a:t>
            </a:r>
            <a:endParaRPr lang="zh-CN" altLang="en-US" dirty="0">
              <a:cs typeface="+mn-ea"/>
              <a:sym typeface="+mn-lt"/>
            </a:endParaRPr>
          </a:p>
        </p:txBody>
      </p:sp>
      <p:pic>
        <p:nvPicPr>
          <p:cNvPr id="9" name="图片 8"/>
          <p:cNvPicPr/>
          <p:nvPr/>
        </p:nvPicPr>
        <p:blipFill>
          <a:blip r:embed="rId4" cstate="print">
            <a:extLst>
              <a:ext uri="{28A0092B-C50C-407E-A947-70E740481C1C}">
                <a14:useLocalDpi xmlns:a14="http://schemas.microsoft.com/office/drawing/2010/main" val="0"/>
              </a:ext>
            </a:extLst>
          </a:blip>
          <a:srcRect/>
          <a:stretch>
            <a:fillRect/>
          </a:stretch>
        </p:blipFill>
        <p:spPr>
          <a:xfrm>
            <a:off x="2361262" y="2315706"/>
            <a:ext cx="2457934" cy="1812347"/>
          </a:xfrm>
          <a:prstGeom prst="rect">
            <a:avLst/>
          </a:prstGeom>
          <a:noFill/>
          <a:ln>
            <a:noFill/>
          </a:ln>
        </p:spPr>
      </p:pic>
      <p:pic>
        <p:nvPicPr>
          <p:cNvPr id="10" name="图片 9"/>
          <p:cNvPicPr/>
          <p:nvPr/>
        </p:nvPicPr>
        <p:blipFill>
          <a:blip r:embed="rId5" cstate="print">
            <a:extLst>
              <a:ext uri="{28A0092B-C50C-407E-A947-70E740481C1C}">
                <a14:useLocalDpi xmlns:a14="http://schemas.microsoft.com/office/drawing/2010/main" val="0"/>
              </a:ext>
            </a:extLst>
          </a:blip>
          <a:srcRect/>
          <a:stretch>
            <a:fillRect/>
          </a:stretch>
        </p:blipFill>
        <p:spPr>
          <a:xfrm>
            <a:off x="6746240" y="2421723"/>
            <a:ext cx="2377937" cy="1843364"/>
          </a:xfrm>
          <a:prstGeom prst="rect">
            <a:avLst/>
          </a:prstGeom>
          <a:noFill/>
          <a:ln>
            <a:noFill/>
          </a:ln>
        </p:spPr>
      </p:pic>
      <p:pic>
        <p:nvPicPr>
          <p:cNvPr id="11" name="图片 10"/>
          <p:cNvPicPr/>
          <p:nvPr/>
        </p:nvPicPr>
        <p:blipFill>
          <a:blip r:embed="rId6" cstate="print">
            <a:extLst>
              <a:ext uri="{28A0092B-C50C-407E-A947-70E740481C1C}">
                <a14:useLocalDpi xmlns:a14="http://schemas.microsoft.com/office/drawing/2010/main" val="0"/>
              </a:ext>
            </a:extLst>
          </a:blip>
          <a:srcRect/>
          <a:stretch>
            <a:fillRect/>
          </a:stretch>
        </p:blipFill>
        <p:spPr>
          <a:xfrm>
            <a:off x="2402436" y="4691223"/>
            <a:ext cx="2533998" cy="1749334"/>
          </a:xfrm>
          <a:prstGeom prst="rect">
            <a:avLst/>
          </a:prstGeom>
          <a:noFill/>
          <a:ln>
            <a:noFill/>
          </a:ln>
        </p:spPr>
      </p:pic>
      <p:pic>
        <p:nvPicPr>
          <p:cNvPr id="12" name="图片 11"/>
          <p:cNvPicPr/>
          <p:nvPr/>
        </p:nvPicPr>
        <p:blipFill>
          <a:blip r:embed="rId7">
            <a:extLst>
              <a:ext uri="{28A0092B-C50C-407E-A947-70E740481C1C}">
                <a14:useLocalDpi xmlns:a14="http://schemas.microsoft.com/office/drawing/2010/main" val="0"/>
              </a:ext>
            </a:extLst>
          </a:blip>
          <a:srcRect/>
          <a:stretch>
            <a:fillRect/>
          </a:stretch>
        </p:blipFill>
        <p:spPr>
          <a:xfrm>
            <a:off x="6483234" y="4694874"/>
            <a:ext cx="3349880" cy="1437184"/>
          </a:xfrm>
          <a:prstGeom prst="rect">
            <a:avLst/>
          </a:prstGeom>
          <a:noFill/>
          <a:ln>
            <a:noFill/>
          </a:ln>
        </p:spPr>
      </p:pic>
      <p:grpSp>
        <p:nvGrpSpPr>
          <p:cNvPr id="13" name="Group 332">
            <a:extLst>
              <a:ext uri="{FF2B5EF4-FFF2-40B4-BE49-F238E27FC236}">
                <a16:creationId xmlns:a16="http://schemas.microsoft.com/office/drawing/2014/main" id="{75AFDF3E-1CC8-DD83-FA20-9BDA243EF595}"/>
              </a:ext>
            </a:extLst>
          </p:cNvPr>
          <p:cNvGrpSpPr/>
          <p:nvPr/>
        </p:nvGrpSpPr>
        <p:grpSpPr>
          <a:xfrm>
            <a:off x="1077205" y="1628006"/>
            <a:ext cx="259244" cy="259815"/>
            <a:chOff x="4643438" y="2786064"/>
            <a:chExt cx="288476" cy="288476"/>
          </a:xfrm>
        </p:grpSpPr>
        <p:sp>
          <p:nvSpPr>
            <p:cNvPr id="14"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5"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3537879259"/>
      </p:ext>
    </p:extLst>
  </p:cSld>
  <p:clrMapOvr>
    <a:masterClrMapping/>
  </p:clrMapOvr>
  <p:timing>
    <p:tnLst>
      <p:par>
        <p:cTn id="1" dur="indefinite" restart="never" nodeType="tmRoot"/>
      </p:par>
    </p:tnLst>
  </p:timing>
</p:sld>
</file>

<file path=ppt/slides/slide3.xml><?xml version="1.0" encoding="utf-8"?>
<p:sld xmlns:a14="http://schemas.microsoft.com/office/drawing/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18629" y="3094022"/>
            <a:ext cx="3163802" cy="72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955" b="1" dirty="0" smtClean="0">
                <a:solidFill>
                  <a:srgbClr val="FFFFFF"/>
                </a:solidFill>
                <a:latin typeface="+mn-lt"/>
                <a:ea typeface="+mn-ea"/>
                <a:cs typeface="+mn-ea"/>
                <a:sym typeface="+mn-lt"/>
              </a:rPr>
              <a:t>项目技术方案</a:t>
            </a:r>
            <a:endParaRPr lang="zh-CN" altLang="en-US" sz="3955" b="1" dirty="0">
              <a:solidFill>
                <a:srgbClr val="FFFFFF"/>
              </a:solidFill>
              <a:latin typeface="+mn-lt"/>
              <a:ea typeface="+mn-ea"/>
              <a:cs typeface="+mn-ea"/>
              <a:sym typeface="+mn-lt"/>
            </a:endParaRPr>
          </a:p>
        </p:txBody>
      </p:sp>
      <p:sp>
        <p:nvSpPr>
          <p:cNvPr id="5" name="TextBox 12"/>
          <p:cNvSpPr txBox="1">
            <a:spLocks noChangeArrowheads="1"/>
          </p:cNvSpPr>
          <p:nvPr/>
        </p:nvSpPr>
        <p:spPr bwMode="auto">
          <a:xfrm>
            <a:off x="789140" y="2756760"/>
            <a:ext cx="1775601" cy="161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9265" b="1" dirty="0">
                <a:solidFill>
                  <a:srgbClr val="FFFFFF"/>
                </a:solidFill>
                <a:latin typeface="+mn-lt"/>
                <a:ea typeface="+mn-ea"/>
                <a:cs typeface="+mn-ea"/>
                <a:sym typeface="+mn-lt"/>
              </a:rPr>
              <a:t>3</a:t>
            </a:r>
            <a:r>
              <a:rPr lang="en-US" altLang="zh-CN" sz="9265" b="1" dirty="0" smtClean="0">
                <a:solidFill>
                  <a:srgbClr val="FFFFFF"/>
                </a:solidFill>
                <a:latin typeface="+mn-lt"/>
                <a:ea typeface="+mn-ea"/>
                <a:cs typeface="+mn-ea"/>
                <a:sym typeface="+mn-lt"/>
              </a:rPr>
              <a:t>.1</a:t>
            </a:r>
            <a:endParaRPr lang="zh-CN" altLang="en-US" sz="9265" b="1" dirty="0">
              <a:solidFill>
                <a:srgbClr val="FFFFFF"/>
              </a:solidFill>
              <a:latin typeface="+mn-lt"/>
              <a:ea typeface="+mn-ea"/>
              <a:cs typeface="+mn-ea"/>
              <a:sym typeface="+mn-lt"/>
            </a:endParaRPr>
          </a:p>
        </p:txBody>
      </p:sp>
    </p:spTree>
  </p:cSld>
  <p:clrMapOvr>
    <a:masterClrMapping/>
  </p:clrMapOvr>
  <p:timing>
    <p:tnLst>
      <p:par>
        <p:cTn id="1" dur="indefinite" restart="never" nodeType="tmRoot"/>
      </p:par>
    </p:tnLst>
  </p:timing>
</p:sld>
</file>

<file path=ppt/slides/slide3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3.5.2 </a:t>
            </a:r>
            <a:r>
              <a:rPr lang="zh-CN" altLang="en-US" dirty="0" smtClean="0">
                <a:latin typeface="+mn-lt"/>
                <a:ea typeface="+mn-ea"/>
                <a:cs typeface="+mn-ea"/>
                <a:sym typeface="+mn-lt"/>
              </a:rPr>
              <a:t>设备上架安装</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713484" y="1596430"/>
            <a:ext cx="6575212" cy="4154984"/>
          </a:xfrm>
          <a:prstGeom prst="rect">
            <a:avLst/>
          </a:prstGeom>
          <a:noFill/>
        </p:spPr>
        <p:txBody>
          <a:bodyPr wrap="square" rtlCol="0">
            <a:spAutoFit/>
          </a:bodyPr>
          <a:lstStyle/>
          <a:p>
            <a:pPr>
              <a:lnSpc>
                <a:spcPct val="120000"/>
              </a:lnSpc>
            </a:pPr>
            <a:r>
              <a:rPr lang="zh-CN" altLang="zh-CN" sz="2000" dirty="0">
                <a:cs typeface="+mn-ea"/>
                <a:sym typeface="+mn-lt"/>
              </a:rPr>
              <a:t>在综合布线方案中，对设备上架的位置进行了规划。在设备上架安装时，需严格按照规划来进行安</a:t>
            </a:r>
            <a:r>
              <a:rPr lang="zh-CN" altLang="zh-CN" sz="2000" dirty="0" smtClean="0">
                <a:cs typeface="+mn-ea"/>
                <a:sym typeface="+mn-lt"/>
              </a:rPr>
              <a:t>装</a:t>
            </a:r>
            <a:r>
              <a:rPr lang="zh-CN" altLang="en-US" sz="2000" dirty="0" smtClean="0">
                <a:cs typeface="+mn-ea"/>
                <a:sym typeface="+mn-lt"/>
              </a:rPr>
              <a:t>。</a:t>
            </a:r>
            <a:r>
              <a:rPr lang="zh-CN" altLang="zh-CN" sz="2000" dirty="0" smtClean="0">
                <a:cs typeface="+mn-ea"/>
                <a:sym typeface="+mn-lt"/>
              </a:rPr>
              <a:t>在</a:t>
            </a:r>
            <a:r>
              <a:rPr lang="zh-CN" altLang="zh-CN" sz="2000" dirty="0">
                <a:cs typeface="+mn-ea"/>
                <a:sym typeface="+mn-lt"/>
              </a:rPr>
              <a:t>机柜上安装设备时，机柜需</a:t>
            </a:r>
            <a:r>
              <a:rPr lang="en-US" altLang="zh-CN" sz="2000" dirty="0">
                <a:cs typeface="+mn-ea"/>
                <a:sym typeface="+mn-lt"/>
              </a:rPr>
              <a:t>4</a:t>
            </a:r>
            <a:r>
              <a:rPr lang="zh-CN" altLang="zh-CN" sz="2000" dirty="0">
                <a:cs typeface="+mn-ea"/>
                <a:sym typeface="+mn-lt"/>
              </a:rPr>
              <a:t>个安装孔用于安装一台设备。将卡扣螺母放置于机柜相应位置，并将安装孔位对应每个圆孔</a:t>
            </a:r>
            <a:r>
              <a:rPr lang="en-US" altLang="zh-CN" sz="2000" dirty="0">
                <a:cs typeface="+mn-ea"/>
                <a:sym typeface="+mn-lt"/>
              </a:rPr>
              <a:t>,</a:t>
            </a:r>
            <a:r>
              <a:rPr lang="zh-CN" altLang="zh-CN" sz="2000" dirty="0">
                <a:cs typeface="+mn-ea"/>
                <a:sym typeface="+mn-lt"/>
              </a:rPr>
              <a:t>最后用螺钉旋紧即可。具体步骤如下：</a:t>
            </a:r>
          </a:p>
          <a:p>
            <a:pPr lvl="0" latinLnBrk="1">
              <a:lnSpc>
                <a:spcPct val="120000"/>
              </a:lnSpc>
            </a:pPr>
            <a:r>
              <a:rPr lang="en-US" altLang="zh-CN" sz="2000" b="1" dirty="0" smtClean="0">
                <a:solidFill>
                  <a:srgbClr val="00B0F0"/>
                </a:solidFill>
                <a:cs typeface="+mn-ea"/>
                <a:sym typeface="+mn-lt"/>
              </a:rPr>
              <a:t>1</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先</a:t>
            </a:r>
            <a:r>
              <a:rPr lang="zh-CN" altLang="zh-CN" sz="2000" b="1" dirty="0">
                <a:solidFill>
                  <a:srgbClr val="00B0F0"/>
                </a:solidFill>
                <a:cs typeface="+mn-ea"/>
                <a:sym typeface="+mn-lt"/>
              </a:rPr>
              <a:t>将设备耳朵用十字螺丝刀及十字螺丝装到网络设备中；</a:t>
            </a:r>
          </a:p>
          <a:p>
            <a:pPr lvl="0" latinLnBrk="1">
              <a:lnSpc>
                <a:spcPct val="120000"/>
              </a:lnSpc>
            </a:pPr>
            <a:r>
              <a:rPr lang="en-US" altLang="zh-CN" sz="2000" b="1" dirty="0" smtClean="0">
                <a:solidFill>
                  <a:srgbClr val="00B0F0"/>
                </a:solidFill>
                <a:cs typeface="+mn-ea"/>
                <a:sym typeface="+mn-lt"/>
              </a:rPr>
              <a:t>2</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然</a:t>
            </a:r>
            <a:r>
              <a:rPr lang="zh-CN" altLang="zh-CN" sz="2000" b="1" dirty="0">
                <a:solidFill>
                  <a:srgbClr val="00B0F0"/>
                </a:solidFill>
                <a:cs typeface="+mn-ea"/>
                <a:sym typeface="+mn-lt"/>
              </a:rPr>
              <a:t>后将螺母嵌于螺丝孔中；</a:t>
            </a:r>
          </a:p>
          <a:p>
            <a:pPr lvl="0" latinLnBrk="1">
              <a:lnSpc>
                <a:spcPct val="120000"/>
              </a:lnSpc>
            </a:pPr>
            <a:r>
              <a:rPr lang="en-US" altLang="zh-CN" sz="2000" b="1" dirty="0" smtClean="0">
                <a:solidFill>
                  <a:srgbClr val="00B0F0"/>
                </a:solidFill>
                <a:cs typeface="+mn-ea"/>
                <a:sym typeface="+mn-lt"/>
              </a:rPr>
              <a:t>3</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一</a:t>
            </a:r>
            <a:r>
              <a:rPr lang="zh-CN" altLang="zh-CN" sz="2000" b="1" dirty="0">
                <a:solidFill>
                  <a:srgbClr val="00B0F0"/>
                </a:solidFill>
                <a:cs typeface="+mn-ea"/>
                <a:sym typeface="+mn-lt"/>
              </a:rPr>
              <a:t>手托住设备，另一只手先将螺丝轻微旋紧，等四个螺丝都旋上去之后，再用电动螺丝起子将螺丝旋紧。</a:t>
            </a:r>
          </a:p>
          <a:p>
            <a:pPr>
              <a:lnSpc>
                <a:spcPct val="120000"/>
              </a:lnSpc>
            </a:pPr>
            <a:endParaRPr lang="zh-CN" altLang="en-US" sz="2000" dirty="0">
              <a:cs typeface="+mn-ea"/>
              <a:sym typeface="+mn-lt"/>
            </a:endParaRPr>
          </a:p>
        </p:txBody>
      </p:sp>
      <p:pic>
        <p:nvPicPr>
          <p:cNvPr id="7" name="图片 6"/>
          <p:cNvPicPr/>
          <p:nvPr/>
        </p:nvPicPr>
        <p:blipFill>
          <a:blip r:embed="rId4">
            <a:extLst>
              <a:ext uri="{28A0092B-C50C-407E-A947-70E740481C1C}">
                <a14:useLocalDpi xmlns:a14="http://schemas.microsoft.com/office/drawing/2010/main" val="0"/>
              </a:ext>
            </a:extLst>
          </a:blip>
          <a:srcRect t="29012" b="2"/>
          <a:stretch>
            <a:fillRect/>
          </a:stretch>
        </p:blipFill>
        <p:spPr>
          <a:xfrm>
            <a:off x="8139193" y="996094"/>
            <a:ext cx="2707711" cy="1727228"/>
          </a:xfrm>
          <a:prstGeom prst="rect">
            <a:avLst/>
          </a:prstGeom>
          <a:noFill/>
          <a:ln>
            <a:noFill/>
          </a:ln>
        </p:spPr>
      </p:pic>
      <p:pic>
        <p:nvPicPr>
          <p:cNvPr id="8" name="图片 7"/>
          <p:cNvPicPr/>
          <p:nvPr/>
        </p:nvPicPr>
        <p:blipFill>
          <a:blip r:embed="rId5" cstate="print">
            <a:extLst>
              <a:ext uri="{28A0092B-C50C-407E-A947-70E740481C1C}">
                <a14:useLocalDpi xmlns:a14="http://schemas.microsoft.com/office/drawing/2010/main" val="0"/>
              </a:ext>
            </a:extLst>
          </a:blip>
          <a:srcRect/>
          <a:stretch>
            <a:fillRect/>
          </a:stretch>
        </p:blipFill>
        <p:spPr>
          <a:xfrm>
            <a:off x="8139193" y="2891397"/>
            <a:ext cx="2707711" cy="1630323"/>
          </a:xfrm>
          <a:prstGeom prst="rect">
            <a:avLst/>
          </a:prstGeom>
          <a:noFill/>
          <a:ln>
            <a:noFill/>
          </a:ln>
        </p:spPr>
      </p:pic>
      <p:pic>
        <p:nvPicPr>
          <p:cNvPr id="9" name="图片 8"/>
          <p:cNvPicPr/>
          <p:nvPr/>
        </p:nvPicPr>
        <p:blipFill>
          <a:blip r:embed="rId6" cstate="print">
            <a:extLst>
              <a:ext uri="{28A0092B-C50C-407E-A947-70E740481C1C}">
                <a14:useLocalDpi xmlns:a14="http://schemas.microsoft.com/office/drawing/2010/main" val="0"/>
              </a:ext>
            </a:extLst>
          </a:blip>
          <a:srcRect t="10349"/>
          <a:stretch>
            <a:fillRect/>
          </a:stretch>
        </p:blipFill>
        <p:spPr>
          <a:xfrm>
            <a:off x="8139192" y="4680745"/>
            <a:ext cx="2707711" cy="1826072"/>
          </a:xfrm>
          <a:prstGeom prst="rect">
            <a:avLst/>
          </a:prstGeom>
          <a:noFill/>
          <a:ln>
            <a:noFill/>
          </a:ln>
        </p:spPr>
      </p:pic>
    </p:spTree>
    <p:extLst>
      <p:ext uri="{BB962C8B-B14F-4D97-AF65-F5344CB8AC3E}">
        <p14:creationId xmlns:p14="http://schemas.microsoft.com/office/powerpoint/2010/main" val="2829427419"/>
      </p:ext>
    </p:extLst>
  </p:cSld>
  <p:clrMapOvr>
    <a:masterClrMapping/>
  </p:clrMapOvr>
  <p:timing>
    <p:tnLst>
      <p:par>
        <p:cTn id="1" dur="indefinite" restart="never" nodeType="tmRoot"/>
      </p:par>
    </p:tnLst>
  </p:timing>
</p:sld>
</file>

<file path=ppt/slides/slide31.xml><?xml version="1.0" encoding="utf-8"?>
<p:sld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3.5.3 </a:t>
            </a:r>
            <a:r>
              <a:rPr lang="zh-CN" altLang="en-US" dirty="0" smtClean="0">
                <a:latin typeface="+mn-lt"/>
                <a:ea typeface="+mn-ea"/>
                <a:cs typeface="+mn-ea"/>
                <a:sym typeface="+mn-lt"/>
              </a:rPr>
              <a:t>进行线缆连接</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542441" y="1325105"/>
            <a:ext cx="5553559" cy="5595378"/>
          </a:xfrm>
          <a:prstGeom prst="rect">
            <a:avLst/>
          </a:prstGeom>
          <a:noFill/>
        </p:spPr>
        <p:txBody>
          <a:bodyPr wrap="square" rtlCol="0">
            <a:spAutoFit/>
          </a:bodyPr>
          <a:lstStyle/>
          <a:p>
            <a:pPr>
              <a:lnSpc>
                <a:spcPct val="120000"/>
              </a:lnSpc>
            </a:pPr>
            <a:r>
              <a:rPr lang="zh-CN" altLang="zh-CN" sz="2000" dirty="0">
                <a:cs typeface="+mn-ea"/>
                <a:sym typeface="+mn-lt"/>
              </a:rPr>
              <a:t>在设备调试方案中制定了《</a:t>
            </a:r>
            <a:r>
              <a:rPr lang="en-US" altLang="zh-CN" sz="2000" dirty="0">
                <a:cs typeface="+mn-ea"/>
                <a:sym typeface="+mn-lt"/>
              </a:rPr>
              <a:t>IP</a:t>
            </a:r>
            <a:r>
              <a:rPr lang="zh-CN" altLang="zh-CN" sz="2000" dirty="0">
                <a:cs typeface="+mn-ea"/>
                <a:sym typeface="+mn-lt"/>
              </a:rPr>
              <a:t>地址规划表》，该表包含了各台设备的互联接口及连接线缆方式。使用相对应的六类双绞线实现设备互联。机柜间的设备互联线缆应走机柜顶端的线槽。布线规则明细如下：</a:t>
            </a:r>
          </a:p>
          <a:p>
            <a:pPr lvl="0">
              <a:lnSpc>
                <a:spcPct val="120000"/>
              </a:lnSpc>
            </a:pPr>
            <a:r>
              <a:rPr lang="en-US" altLang="zh-CN" sz="2000" b="1" dirty="0" smtClean="0">
                <a:solidFill>
                  <a:srgbClr val="00B0F0"/>
                </a:solidFill>
                <a:cs typeface="+mn-ea"/>
                <a:sym typeface="+mn-lt"/>
              </a:rPr>
              <a:t>1</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避</a:t>
            </a:r>
            <a:r>
              <a:rPr lang="zh-CN" altLang="zh-CN" sz="2000" b="1" dirty="0">
                <a:solidFill>
                  <a:srgbClr val="00B0F0"/>
                </a:solidFill>
                <a:cs typeface="+mn-ea"/>
                <a:sym typeface="+mn-lt"/>
              </a:rPr>
              <a:t>免网线与电源线铺设在同一线槽内；</a:t>
            </a:r>
          </a:p>
          <a:p>
            <a:pPr lvl="0">
              <a:lnSpc>
                <a:spcPct val="120000"/>
              </a:lnSpc>
            </a:pPr>
            <a:r>
              <a:rPr lang="en-US" altLang="zh-CN" sz="2000" b="1" dirty="0" smtClean="0">
                <a:solidFill>
                  <a:srgbClr val="00B0F0"/>
                </a:solidFill>
                <a:cs typeface="+mn-ea"/>
                <a:sym typeface="+mn-lt"/>
              </a:rPr>
              <a:t>2</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线</a:t>
            </a:r>
            <a:r>
              <a:rPr lang="zh-CN" altLang="zh-CN" sz="2000" b="1" dirty="0">
                <a:solidFill>
                  <a:srgbClr val="00B0F0"/>
                </a:solidFill>
                <a:cs typeface="+mn-ea"/>
                <a:sym typeface="+mn-lt"/>
              </a:rPr>
              <a:t>缆应根根直顺，不得打结、缠绕；</a:t>
            </a:r>
          </a:p>
          <a:p>
            <a:pPr lvl="0">
              <a:lnSpc>
                <a:spcPct val="120000"/>
              </a:lnSpc>
            </a:pPr>
            <a:r>
              <a:rPr lang="en-US" altLang="zh-CN" sz="2000" b="1" dirty="0" smtClean="0">
                <a:solidFill>
                  <a:srgbClr val="00B0F0"/>
                </a:solidFill>
                <a:cs typeface="+mn-ea"/>
                <a:sym typeface="+mn-lt"/>
              </a:rPr>
              <a:t>3</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网</a:t>
            </a:r>
            <a:r>
              <a:rPr lang="zh-CN" altLang="zh-CN" sz="2000" b="1" dirty="0">
                <a:solidFill>
                  <a:srgbClr val="00B0F0"/>
                </a:solidFill>
                <a:cs typeface="+mn-ea"/>
                <a:sym typeface="+mn-lt"/>
              </a:rPr>
              <a:t>线应尽量避免噪声源（白炽灯、音箱、电动机等电力设备）；</a:t>
            </a:r>
          </a:p>
          <a:p>
            <a:pPr lvl="0">
              <a:lnSpc>
                <a:spcPct val="120000"/>
              </a:lnSpc>
            </a:pPr>
            <a:r>
              <a:rPr lang="en-US" altLang="zh-CN" sz="2000" b="1" dirty="0" smtClean="0">
                <a:solidFill>
                  <a:srgbClr val="00B0F0"/>
                </a:solidFill>
                <a:cs typeface="+mn-ea"/>
                <a:sym typeface="+mn-lt"/>
              </a:rPr>
              <a:t>4</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双</a:t>
            </a:r>
            <a:r>
              <a:rPr lang="zh-CN" altLang="zh-CN" sz="2000" b="1" dirty="0">
                <a:solidFill>
                  <a:srgbClr val="00B0F0"/>
                </a:solidFill>
                <a:cs typeface="+mn-ea"/>
                <a:sym typeface="+mn-lt"/>
              </a:rPr>
              <a:t>绞线每条长度小于</a:t>
            </a:r>
            <a:r>
              <a:rPr lang="en-US" altLang="zh-CN" sz="2000" b="1" dirty="0">
                <a:solidFill>
                  <a:srgbClr val="00B0F0"/>
                </a:solidFill>
                <a:cs typeface="+mn-ea"/>
                <a:sym typeface="+mn-lt"/>
              </a:rPr>
              <a:t>100</a:t>
            </a:r>
            <a:r>
              <a:rPr lang="zh-CN" altLang="zh-CN" sz="2000" b="1" dirty="0">
                <a:solidFill>
                  <a:srgbClr val="00B0F0"/>
                </a:solidFill>
                <a:cs typeface="+mn-ea"/>
                <a:sym typeface="+mn-lt"/>
              </a:rPr>
              <a:t>米；</a:t>
            </a:r>
          </a:p>
          <a:p>
            <a:pPr lvl="0">
              <a:lnSpc>
                <a:spcPct val="120000"/>
              </a:lnSpc>
            </a:pPr>
            <a:r>
              <a:rPr lang="en-US" altLang="zh-CN" sz="2000" b="1" dirty="0" smtClean="0">
                <a:solidFill>
                  <a:srgbClr val="00B0F0"/>
                </a:solidFill>
                <a:cs typeface="+mn-ea"/>
                <a:sym typeface="+mn-lt"/>
              </a:rPr>
              <a:t>5</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双</a:t>
            </a:r>
            <a:r>
              <a:rPr lang="zh-CN" altLang="zh-CN" sz="2000" b="1" dirty="0">
                <a:solidFill>
                  <a:srgbClr val="00B0F0"/>
                </a:solidFill>
                <a:cs typeface="+mn-ea"/>
                <a:sym typeface="+mn-lt"/>
              </a:rPr>
              <a:t>绞线端接处电缆的外保护层需压入接头中而不能在接头外；</a:t>
            </a:r>
          </a:p>
          <a:p>
            <a:pPr lvl="0">
              <a:lnSpc>
                <a:spcPct val="120000"/>
              </a:lnSpc>
            </a:pPr>
            <a:r>
              <a:rPr lang="en-US" altLang="zh-CN" sz="2000" b="1" dirty="0" smtClean="0">
                <a:solidFill>
                  <a:srgbClr val="00B0F0"/>
                </a:solidFill>
                <a:cs typeface="+mn-ea"/>
                <a:sym typeface="+mn-lt"/>
              </a:rPr>
              <a:t>6</a:t>
            </a:r>
            <a:r>
              <a:rPr lang="zh-CN" altLang="en-US" sz="2000" b="1" dirty="0" smtClean="0">
                <a:solidFill>
                  <a:srgbClr val="00B0F0"/>
                </a:solidFill>
                <a:cs typeface="+mn-ea"/>
                <a:sym typeface="+mn-lt"/>
              </a:rPr>
              <a:t>、</a:t>
            </a:r>
            <a:r>
              <a:rPr lang="zh-CN" altLang="zh-CN" sz="2000" b="1" dirty="0" smtClean="0">
                <a:solidFill>
                  <a:srgbClr val="00B0F0"/>
                </a:solidFill>
                <a:cs typeface="+mn-ea"/>
                <a:sym typeface="+mn-lt"/>
              </a:rPr>
              <a:t>线</a:t>
            </a:r>
            <a:r>
              <a:rPr lang="zh-CN" altLang="zh-CN" sz="2000" b="1" dirty="0">
                <a:solidFill>
                  <a:srgbClr val="00B0F0"/>
                </a:solidFill>
                <a:cs typeface="+mn-ea"/>
                <a:sym typeface="+mn-lt"/>
              </a:rPr>
              <a:t>缆弯曲度不小于线缆直径的</a:t>
            </a:r>
            <a:r>
              <a:rPr lang="en-US" altLang="zh-CN" sz="2000" b="1" dirty="0">
                <a:solidFill>
                  <a:srgbClr val="00B0F0"/>
                </a:solidFill>
                <a:cs typeface="+mn-ea"/>
                <a:sym typeface="+mn-lt"/>
              </a:rPr>
              <a:t>10</a:t>
            </a:r>
            <a:r>
              <a:rPr lang="zh-CN" altLang="zh-CN" sz="2000" b="1" dirty="0">
                <a:solidFill>
                  <a:srgbClr val="00B0F0"/>
                </a:solidFill>
                <a:cs typeface="+mn-ea"/>
                <a:sym typeface="+mn-lt"/>
              </a:rPr>
              <a:t>倍，尽量保证线缆垂直；</a:t>
            </a:r>
          </a:p>
          <a:p>
            <a:pPr>
              <a:lnSpc>
                <a:spcPct val="120000"/>
              </a:lnSpc>
            </a:pPr>
            <a:endParaRPr lang="zh-CN" altLang="en-US" sz="2000" dirty="0">
              <a:cs typeface="+mn-ea"/>
              <a:sym typeface="+mn-lt"/>
            </a:endParaRPr>
          </a:p>
        </p:txBody>
      </p:sp>
      <p:pic>
        <p:nvPicPr>
          <p:cNvPr id="7" name="图片 6" descr="D:\qq文档\420765531\FileRecv\MobileFile\IMG_20160628_152213.jpg"/>
          <p:cNvPicPr/>
          <p:nvPr/>
        </p:nvPicPr>
        <p:blipFill>
          <a:blip r:embed="rId4" cstate="print">
            <a:extLst>
              <a:ext uri="{28A0092B-C50C-407E-A947-70E740481C1C}">
                <a14:useLocalDpi xmlns:a14="http://schemas.microsoft.com/office/drawing/2010/main" val="0"/>
              </a:ext>
            </a:extLst>
          </a:blip>
          <a:srcRect/>
          <a:stretch>
            <a:fillRect/>
          </a:stretch>
        </p:blipFill>
        <p:spPr>
          <a:xfrm>
            <a:off x="6335325" y="1175394"/>
            <a:ext cx="3239190" cy="2502084"/>
          </a:xfrm>
          <a:prstGeom prst="rect">
            <a:avLst/>
          </a:prstGeom>
          <a:noFill/>
          <a:ln>
            <a:noFill/>
          </a:ln>
        </p:spPr>
      </p:pic>
      <p:pic>
        <p:nvPicPr>
          <p:cNvPr id="8" name="图片 7" descr="D:\qq文档\420765531\FileRecv\MobileFile\IMG_20160628_151707.jpg"/>
          <p:cNvPicPr/>
          <p:nvPr/>
        </p:nvPicPr>
        <p:blipFill>
          <a:blip r:embed="rId5" cstate="print">
            <a:extLst>
              <a:ext uri="{28A0092B-C50C-407E-A947-70E740481C1C}">
                <a14:useLocalDpi xmlns:a14="http://schemas.microsoft.com/office/drawing/2010/main" val="0"/>
              </a:ext>
            </a:extLst>
          </a:blip>
          <a:srcRect/>
          <a:stretch>
            <a:fillRect/>
          </a:stretch>
        </p:blipFill>
        <p:spPr>
          <a:xfrm>
            <a:off x="8706248" y="3782989"/>
            <a:ext cx="3214082" cy="2690698"/>
          </a:xfrm>
          <a:prstGeom prst="rect">
            <a:avLst/>
          </a:prstGeom>
          <a:noFill/>
          <a:ln>
            <a:noFill/>
          </a:ln>
        </p:spPr>
      </p:pic>
      <p:grpSp>
        <p:nvGrpSpPr>
          <p:cNvPr id="9" name="Group 332">
            <a:extLst>
              <a:ext uri="{FF2B5EF4-FFF2-40B4-BE49-F238E27FC236}">
                <a16:creationId xmlns:a16="http://schemas.microsoft.com/office/drawing/2014/main" id="{75AFDF3E-1CC8-DD83-FA20-9BDA243EF595}"/>
              </a:ext>
            </a:extLst>
          </p:cNvPr>
          <p:cNvGrpSpPr/>
          <p:nvPr/>
        </p:nvGrpSpPr>
        <p:grpSpPr>
          <a:xfrm>
            <a:off x="123048" y="3202039"/>
            <a:ext cx="259244" cy="259815"/>
            <a:chOff x="4643438" y="2786064"/>
            <a:chExt cx="288476" cy="288476"/>
          </a:xfrm>
        </p:grpSpPr>
        <p:sp>
          <p:nvSpPr>
            <p:cNvPr id="10"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1"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1059695613"/>
      </p:ext>
    </p:extLst>
  </p:cSld>
  <p:clrMapOvr>
    <a:masterClrMapping/>
  </p:clrMapOvr>
  <p:timing>
    <p:tnLst>
      <p:par>
        <p:cTn id="1" dur="indefinite" restart="never" nodeType="tmRoot"/>
      </p:par>
    </p:tnLst>
  </p:timing>
</p:sld>
</file>

<file path=ppt/slides/slide32.xml><?xml version="1.0" encoding="utf-8"?>
<p:sld xmlns:p14="http://schemas.microsoft.com/office/powerpoint/2010/main" xmlns:mc="http://schemas.openxmlformats.org/markup-compatibility/2006" xmlns:v="urn:schemas-microsoft-com:vml"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3.5.4 </a:t>
            </a:r>
            <a:r>
              <a:rPr lang="zh-CN" altLang="en-US" dirty="0" smtClean="0">
                <a:latin typeface="+mn-lt"/>
                <a:ea typeface="+mn-ea"/>
                <a:cs typeface="+mn-ea"/>
                <a:sym typeface="+mn-lt"/>
              </a:rPr>
              <a:t>设备标签与线缆标签</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4"/>
            <a:stretch>
              <a:fillRect/>
            </a:stretch>
          </p:blipFill>
          <p:spPr>
            <a:xfrm>
              <a:off x="10262" y="1431"/>
              <a:ext cx="1358" cy="1470"/>
            </a:xfrm>
            <a:prstGeom prst="rect">
              <a:avLst/>
            </a:prstGeom>
            <a:noFill/>
            <a:ln w="9525">
              <a:noFill/>
            </a:ln>
          </p:spPr>
        </p:pic>
      </p:grpSp>
      <p:sp>
        <p:nvSpPr>
          <p:cNvPr id="9" name="文本框 8"/>
          <p:cNvSpPr txBox="1"/>
          <p:nvPr/>
        </p:nvSpPr>
        <p:spPr>
          <a:xfrm>
            <a:off x="1363704" y="1179737"/>
            <a:ext cx="8917962" cy="1537857"/>
          </a:xfrm>
          <a:prstGeom prst="rect">
            <a:avLst/>
          </a:prstGeom>
          <a:noFill/>
        </p:spPr>
        <p:txBody>
          <a:bodyPr wrap="square" rtlCol="0">
            <a:spAutoFit/>
          </a:bodyPr>
          <a:lstStyle/>
          <a:p>
            <a:pPr>
              <a:lnSpc>
                <a:spcPct val="120000"/>
              </a:lnSpc>
            </a:pPr>
            <a:r>
              <a:rPr lang="zh-CN" altLang="en-US" sz="2000" dirty="0">
                <a:cs typeface="+mn-ea"/>
                <a:sym typeface="+mn-lt"/>
              </a:rPr>
              <a:t>按照项目实施方案中的计划，需要对准备好的线缆进行打标签。根据事先准备好的标签打印表</a:t>
            </a:r>
            <a:r>
              <a:rPr lang="zh-CN" altLang="en-US" sz="2000" dirty="0" smtClean="0">
                <a:cs typeface="+mn-ea"/>
                <a:sym typeface="+mn-lt"/>
              </a:rPr>
              <a:t>，用</a:t>
            </a:r>
            <a:r>
              <a:rPr lang="zh-CN" altLang="en-US" sz="2000" dirty="0">
                <a:cs typeface="+mn-ea"/>
                <a:sym typeface="+mn-lt"/>
              </a:rPr>
              <a:t>标签打印机进行打印。此处注意，一段线缆是有两端，两端各需要一个标签，因此打印标签需要成对制作，内容中源与目的需要注意相对应</a:t>
            </a:r>
          </a:p>
        </p:txBody>
      </p:sp>
      <p:graphicFrame>
        <p:nvGraphicFramePr>
          <p:cNvPr id="11" name="对象 10"/>
          <p:cNvGraphicFramePr>
            <a:graphicFrameLocks noChangeAspect="1"/>
          </p:cNvGraphicFramePr>
          <p:nvPr>
            <p:extLst>
              <p:ext uri="{D42A27DB-BD31-4B8C-83A1-F6EECF244321}">
                <p14:modId xmlns:p14="http://schemas.microsoft.com/office/powerpoint/2010/main" val="4244485304"/>
              </p:ext>
            </p:extLst>
          </p:nvPr>
        </p:nvGraphicFramePr>
        <p:xfrm>
          <a:off x="1669445" y="2890838"/>
          <a:ext cx="8455216" cy="3852075"/>
        </p:xfrm>
        <a:graphic>
          <a:graphicData uri="http://schemas.openxmlformats.org/presentationml/2006/ole">
            <mc:AlternateContent xmlns:mc="http://schemas.openxmlformats.org/markup-compatibility/2006">
              <mc:Choice xmlns:v="urn:schemas-microsoft-com:vml" Requires="v">
                <p:oleObj spid="_x0000_s15390" name="文档" r:id="rId6" imgW="5272095" imgH="2402555" progId="Word.Document.12">
                  <p:embed/>
                </p:oleObj>
              </mc:Choice>
              <mc:Fallback>
                <p:oleObj name="文档" r:id="rId6" imgW="5272095" imgH="2402555" progId="Word.Document.12">
                  <p:embed/>
                  <p:pic>
                    <p:nvPicPr>
                      <p:cNvPr id="0" name=""/>
                      <p:cNvPicPr/>
                      <p:nvPr/>
                    </p:nvPicPr>
                    <p:blipFill>
                      <a:blip r:embed="rId7"/>
                      <a:stretch>
                        <a:fillRect/>
                      </a:stretch>
                    </p:blipFill>
                    <p:spPr>
                      <a:xfrm>
                        <a:off x="1669445" y="2890838"/>
                        <a:ext cx="8455216" cy="3852075"/>
                      </a:xfrm>
                      <a:prstGeom prst="rect">
                        <a:avLst/>
                      </a:prstGeom>
                    </p:spPr>
                  </p:pic>
                </p:oleObj>
              </mc:Fallback>
            </mc:AlternateContent>
          </a:graphicData>
        </a:graphic>
      </p:graphicFrame>
      <p:grpSp>
        <p:nvGrpSpPr>
          <p:cNvPr id="8" name="Group 332">
            <a:extLst>
              <a:ext uri="{FF2B5EF4-FFF2-40B4-BE49-F238E27FC236}">
                <a16:creationId xmlns:a16="http://schemas.microsoft.com/office/drawing/2014/main" id="{75AFDF3E-1CC8-DD83-FA20-9BDA243EF595}"/>
              </a:ext>
            </a:extLst>
          </p:cNvPr>
          <p:cNvGrpSpPr/>
          <p:nvPr/>
        </p:nvGrpSpPr>
        <p:grpSpPr>
          <a:xfrm>
            <a:off x="441100" y="1732657"/>
            <a:ext cx="259244" cy="259815"/>
            <a:chOff x="4643438" y="2786064"/>
            <a:chExt cx="288476" cy="288476"/>
          </a:xfrm>
        </p:grpSpPr>
        <p:sp>
          <p:nvSpPr>
            <p:cNvPr id="10"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2"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414123029"/>
      </p:ext>
    </p:extLst>
  </p:cSld>
  <p:clrMapOvr>
    <a:masterClrMapping/>
  </p:clrMapOvr>
  <p:timing>
    <p:tnLst>
      <p:par>
        <p:cTn id="1" dur="indefinite" restart="never" nodeType="tmRoot"/>
      </p:par>
    </p:tnLst>
  </p:timing>
</p:sld>
</file>

<file path=ppt/slides/slide3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2150704" cy="72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zh-CN" altLang="en-US" sz="3955" b="1" dirty="0" smtClean="0">
                <a:solidFill>
                  <a:srgbClr val="FFFFFF"/>
                </a:solidFill>
                <a:latin typeface="+mn-lt"/>
                <a:ea typeface="+mn-ea"/>
                <a:cs typeface="+mn-ea"/>
                <a:sym typeface="+mn-lt"/>
              </a:rPr>
              <a:t>项目验收</a:t>
            </a:r>
            <a:endParaRPr lang="zh-CN" altLang="en-US" sz="3955" b="1" dirty="0">
              <a:solidFill>
                <a:srgbClr val="FFFFFF"/>
              </a:solidFill>
              <a:latin typeface="+mn-lt"/>
              <a:ea typeface="+mn-ea"/>
              <a:cs typeface="+mn-ea"/>
              <a:sym typeface="+mn-lt"/>
            </a:endParaRPr>
          </a:p>
        </p:txBody>
      </p:sp>
      <p:sp>
        <p:nvSpPr>
          <p:cNvPr id="5" name="TextBox 12"/>
          <p:cNvSpPr txBox="1">
            <a:spLocks noChangeArrowheads="1"/>
          </p:cNvSpPr>
          <p:nvPr/>
        </p:nvSpPr>
        <p:spPr bwMode="auto">
          <a:xfrm>
            <a:off x="892340" y="2684986"/>
            <a:ext cx="1775601" cy="161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9265" b="1" dirty="0" smtClean="0">
                <a:solidFill>
                  <a:srgbClr val="FFFFFF"/>
                </a:solidFill>
                <a:latin typeface="+mn-lt"/>
                <a:ea typeface="+mn-ea"/>
                <a:cs typeface="+mn-ea"/>
                <a:sym typeface="+mn-lt"/>
              </a:rPr>
              <a:t>3.6</a:t>
            </a:r>
            <a:endParaRPr lang="en-US" altLang="zh-CN" sz="9265"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2426318438"/>
      </p:ext>
    </p:extLst>
  </p:cSld>
  <p:clrMapOvr>
    <a:masterClrMapping/>
  </p:clrMapOvr>
  <p:timing>
    <p:tnLst>
      <p:par>
        <p:cTn id="1" dur="indefinite" restart="never" nodeType="tmRoot"/>
      </p:par>
    </p:tnLst>
  </p:timing>
</p:sld>
</file>

<file path=ppt/slides/slide34.xml><?xml version="1.0" encoding="utf-8"?>
<p:sld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TextBox 57"/>
            <p:cNvSpPr txBox="1"/>
            <p:nvPr/>
          </p:nvSpPr>
          <p:spPr>
            <a:xfrm>
              <a:off x="1964987" y="2258843"/>
              <a:ext cx="961181" cy="558740"/>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cs typeface="+mn-ea"/>
                  <a:sym typeface="+mn-lt"/>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cs typeface="+mn-ea"/>
                <a:sym typeface="+mn-lt"/>
              </a:endParaRPr>
            </a:p>
          </p:txBody>
        </p:sp>
        <p:sp>
          <p:nvSpPr>
            <p:cNvPr id="1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1</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13" name="矩形 39"/>
          <p:cNvSpPr>
            <a:spLocks noChangeArrowheads="1"/>
          </p:cNvSpPr>
          <p:nvPr/>
        </p:nvSpPr>
        <p:spPr bwMode="auto">
          <a:xfrm>
            <a:off x="6988928" y="1844848"/>
            <a:ext cx="3052112"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a:solidFill>
                  <a:schemeClr val="accent6"/>
                </a:solidFill>
                <a:latin typeface="+mn-lt"/>
                <a:ea typeface="+mn-ea"/>
                <a:cs typeface="+mn-ea"/>
                <a:sym typeface="+mn-lt"/>
              </a:rPr>
              <a:t>项</a:t>
            </a:r>
            <a:r>
              <a:rPr lang="zh-CN" altLang="en-US" sz="2160" b="1" kern="0" dirty="0" smtClean="0">
                <a:solidFill>
                  <a:schemeClr val="accent6"/>
                </a:solidFill>
                <a:latin typeface="+mn-lt"/>
                <a:ea typeface="+mn-ea"/>
                <a:cs typeface="+mn-ea"/>
                <a:sym typeface="+mn-lt"/>
              </a:rPr>
              <a:t>目验收分离</a:t>
            </a:r>
            <a:endParaRPr kumimoji="0" lang="zh-CN" altLang="en-US" sz="2160" b="1" i="0" u="none" strike="noStrike" kern="0" cap="none" spc="0" normalizeH="0" baseline="0" noProof="0" dirty="0">
              <a:ln>
                <a:noFill/>
              </a:ln>
              <a:solidFill>
                <a:schemeClr val="accent6"/>
              </a:solidFill>
              <a:effectLst/>
              <a:uLnTx/>
              <a:uFillTx/>
              <a:latin typeface="+mn-lt"/>
              <a:ea typeface="+mn-ea"/>
              <a:cs typeface="+mn-ea"/>
              <a:sym typeface="+mn-lt"/>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4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2</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43" name="矩形 39"/>
          <p:cNvSpPr>
            <a:spLocks noChangeArrowheads="1"/>
          </p:cNvSpPr>
          <p:nvPr/>
        </p:nvSpPr>
        <p:spPr bwMode="auto">
          <a:xfrm>
            <a:off x="7000447" y="2594612"/>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a:solidFill>
                  <a:schemeClr val="accent6"/>
                </a:solidFill>
                <a:latin typeface="+mn-lt"/>
                <a:ea typeface="+mn-ea"/>
                <a:cs typeface="+mn-ea"/>
                <a:sym typeface="+mn-lt"/>
              </a:rPr>
              <a:t>项</a:t>
            </a:r>
            <a:r>
              <a:rPr lang="zh-CN" altLang="en-US" sz="2160" b="1" kern="0" dirty="0" smtClean="0">
                <a:solidFill>
                  <a:schemeClr val="accent6"/>
                </a:solidFill>
                <a:latin typeface="+mn-lt"/>
                <a:ea typeface="+mn-ea"/>
                <a:cs typeface="+mn-ea"/>
                <a:sym typeface="+mn-lt"/>
              </a:rPr>
              <a:t>目验收内容</a:t>
            </a:r>
            <a:endParaRPr lang="zh-CN" altLang="en-US" sz="2160" b="1" kern="0" dirty="0">
              <a:solidFill>
                <a:schemeClr val="accent6"/>
              </a:solidFill>
              <a:latin typeface="+mn-lt"/>
              <a:ea typeface="+mn-ea"/>
              <a:cs typeface="+mn-ea"/>
              <a:sym typeface="+mn-lt"/>
            </a:endParaRP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3</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6" name="矩形 39"/>
          <p:cNvSpPr>
            <a:spLocks noChangeArrowheads="1"/>
          </p:cNvSpPr>
          <p:nvPr/>
        </p:nvSpPr>
        <p:spPr bwMode="auto">
          <a:xfrm>
            <a:off x="7000447" y="3365801"/>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项目验收流程</a:t>
            </a:r>
            <a:endParaRPr lang="en-US" altLang="zh-CN" sz="2160" b="1" kern="0" dirty="0">
              <a:solidFill>
                <a:schemeClr val="accent6"/>
              </a:solidFill>
              <a:latin typeface="+mn-lt"/>
              <a:ea typeface="+mn-ea"/>
              <a:cs typeface="+mn-ea"/>
              <a:sym typeface="+mn-lt"/>
            </a:endParaRPr>
          </a:p>
        </p:txBody>
      </p:sp>
      <p:grpSp>
        <p:nvGrpSpPr>
          <p:cNvPr id="19" name="组合 18">
            <a:extLst>
              <a:ext uri="{FF2B5EF4-FFF2-40B4-BE49-F238E27FC236}">
                <a16:creationId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21" name="TextBox 67">
              <a:extLst>
                <a:ext uri="{FF2B5EF4-FFF2-40B4-BE49-F238E27FC236}">
                  <a16:creationId xmlns:a16="http://schemas.microsoft.com/office/drawing/2014/main" id="{1EAE56FA-50B1-2207-A24E-F974B581F8F9}"/>
                </a:ext>
              </a:extLst>
            </p:cNvPr>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4</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22" name="矩形 39">
            <a:extLst>
              <a:ext uri="{FF2B5EF4-FFF2-40B4-BE49-F238E27FC236}">
                <a16:creationId xmlns:a16="http://schemas.microsoft.com/office/drawing/2014/main" id="{3BEF4791-882D-00E7-2407-134F46C8048F}"/>
              </a:ext>
            </a:extLst>
          </p:cNvPr>
          <p:cNvSpPr>
            <a:spLocks noChangeArrowheads="1"/>
          </p:cNvSpPr>
          <p:nvPr/>
        </p:nvSpPr>
        <p:spPr bwMode="auto">
          <a:xfrm>
            <a:off x="7086603" y="4138603"/>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项目验收可能存在的问题</a:t>
            </a:r>
            <a:endParaRPr lang="en-US" altLang="zh-CN" sz="2160" b="1" kern="0" dirty="0">
              <a:solidFill>
                <a:schemeClr val="accent6"/>
              </a:solidFill>
              <a:latin typeface="+mn-lt"/>
              <a:ea typeface="+mn-ea"/>
              <a:cs typeface="+mn-ea"/>
              <a:sym typeface="+mn-lt"/>
            </a:endParaRPr>
          </a:p>
        </p:txBody>
      </p:sp>
    </p:spTree>
    <p:extLst>
      <p:ext uri="{BB962C8B-B14F-4D97-AF65-F5344CB8AC3E}">
        <p14:creationId xmlns:p14="http://schemas.microsoft.com/office/powerpoint/2010/main" val="2634036870"/>
      </p:ext>
    </p:extLst>
  </p:cSld>
  <p:clrMapOvr>
    <a:masterClrMapping/>
  </p:clrMapOvr>
  <p:timing>
    <p:tnLst>
      <p:par>
        <p:cTn id="1" dur="indefinite" restart="never" nodeType="tmRoot"/>
      </p:par>
    </p:tnLst>
  </p:timing>
</p:sld>
</file>

<file path=ppt/slides/slide3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3.6.1 </a:t>
            </a:r>
            <a:r>
              <a:rPr lang="zh-CN" altLang="en-US" dirty="0" smtClean="0">
                <a:latin typeface="+mn-lt"/>
                <a:ea typeface="+mn-ea"/>
                <a:cs typeface="+mn-ea"/>
                <a:sym typeface="+mn-lt"/>
              </a:rPr>
              <a:t>项目验收分类</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sp>
        <p:nvSpPr>
          <p:cNvPr id="2" name="文本框 1"/>
          <p:cNvSpPr txBox="1"/>
          <p:nvPr/>
        </p:nvSpPr>
        <p:spPr>
          <a:xfrm>
            <a:off x="1007165" y="1374183"/>
            <a:ext cx="10290313" cy="757130"/>
          </a:xfrm>
          <a:prstGeom prst="rect">
            <a:avLst/>
          </a:prstGeom>
          <a:noFill/>
        </p:spPr>
        <p:txBody>
          <a:bodyPr wrap="square" rtlCol="0">
            <a:spAutoFit/>
          </a:bodyPr>
          <a:lstStyle/>
          <a:p>
            <a:pPr>
              <a:lnSpc>
                <a:spcPct val="120000"/>
              </a:lnSpc>
            </a:pPr>
            <a:r>
              <a:rPr lang="zh-CN" altLang="zh-CN" dirty="0">
                <a:cs typeface="+mn-ea"/>
                <a:sym typeface="+mn-lt"/>
              </a:rPr>
              <a:t>对网络工程验收是施工方向用户方移交的正式手续，也是用户对工程的认可。在项目生命周期中，属于最后一个阶段。当项目成果验收后，将进入到后期运维阶段</a:t>
            </a:r>
            <a:endParaRPr lang="zh-CN" altLang="en-US" dirty="0">
              <a:cs typeface="+mn-ea"/>
              <a:sym typeface="+mn-lt"/>
            </a:endParaRPr>
          </a:p>
        </p:txBody>
      </p:sp>
      <p:sp>
        <p:nvSpPr>
          <p:cNvPr id="3" name="文本框 2"/>
          <p:cNvSpPr txBox="1"/>
          <p:nvPr/>
        </p:nvSpPr>
        <p:spPr>
          <a:xfrm>
            <a:off x="913130" y="2328115"/>
            <a:ext cx="10048068" cy="3718197"/>
          </a:xfrm>
          <a:prstGeom prst="rect">
            <a:avLst/>
          </a:prstGeom>
          <a:noFill/>
        </p:spPr>
        <p:txBody>
          <a:bodyPr wrap="square" rtlCol="0">
            <a:spAutoFit/>
          </a:bodyPr>
          <a:lstStyle/>
          <a:p>
            <a:pPr>
              <a:lnSpc>
                <a:spcPct val="120000"/>
              </a:lnSpc>
            </a:pPr>
            <a:r>
              <a:rPr lang="zh-CN" altLang="zh-CN" dirty="0">
                <a:cs typeface="+mn-ea"/>
                <a:sym typeface="+mn-lt"/>
              </a:rPr>
              <a:t>验收是分三部分进行的，第一部分是</a:t>
            </a:r>
            <a:r>
              <a:rPr lang="zh-CN" altLang="zh-CN" b="1" dirty="0">
                <a:solidFill>
                  <a:srgbClr val="00B0F0"/>
                </a:solidFill>
                <a:cs typeface="+mn-ea"/>
                <a:sym typeface="+mn-lt"/>
              </a:rPr>
              <a:t>物理验收</a:t>
            </a:r>
            <a:r>
              <a:rPr lang="zh-CN" altLang="zh-CN" dirty="0">
                <a:cs typeface="+mn-ea"/>
                <a:sym typeface="+mn-lt"/>
              </a:rPr>
              <a:t>，主要是检查乙方在实施时是否符合工程规范，包括设备安装是否规范、线缆布放是否规范、所有设备是否接地等；第二部分是</a:t>
            </a:r>
            <a:r>
              <a:rPr lang="zh-CN" altLang="zh-CN" b="1" dirty="0">
                <a:solidFill>
                  <a:srgbClr val="00B0F0"/>
                </a:solidFill>
                <a:cs typeface="+mn-ea"/>
                <a:sym typeface="+mn-lt"/>
              </a:rPr>
              <a:t>性能验收</a:t>
            </a:r>
            <a:r>
              <a:rPr lang="zh-CN" altLang="zh-CN" dirty="0">
                <a:cs typeface="+mn-ea"/>
                <a:sym typeface="+mn-lt"/>
              </a:rPr>
              <a:t>，主要通过测试手段来测试乙方实施的网络在性能方面是否达到设计要求，比如带宽、丢包率、协议状态切换等；第三部分是</a:t>
            </a:r>
            <a:r>
              <a:rPr lang="zh-CN" altLang="zh-CN" b="1" dirty="0">
                <a:solidFill>
                  <a:srgbClr val="00B0F0"/>
                </a:solidFill>
                <a:cs typeface="+mn-ea"/>
                <a:sym typeface="+mn-lt"/>
              </a:rPr>
              <a:t>文档验收</a:t>
            </a:r>
            <a:r>
              <a:rPr lang="zh-CN" altLang="zh-CN" dirty="0">
                <a:cs typeface="+mn-ea"/>
                <a:sym typeface="+mn-lt"/>
              </a:rPr>
              <a:t>，检查乙方是否按协议或合同规定的要求，交付所需要的文档，主要包括设计文档、实施文档、各种图纸表格、配置文件等。</a:t>
            </a:r>
          </a:p>
          <a:p>
            <a:pPr>
              <a:lnSpc>
                <a:spcPct val="120000"/>
              </a:lnSpc>
            </a:pPr>
            <a:r>
              <a:rPr lang="zh-CN" altLang="zh-CN" dirty="0">
                <a:cs typeface="+mn-ea"/>
                <a:sym typeface="+mn-lt"/>
              </a:rPr>
              <a:t>由于验收可能处于不同工程阶段、不同工程环境，因此根据不同情况分类如下：</a:t>
            </a:r>
          </a:p>
          <a:p>
            <a:pPr>
              <a:lnSpc>
                <a:spcPct val="120000"/>
              </a:lnSpc>
            </a:pPr>
            <a:r>
              <a:rPr lang="en-US" altLang="zh-CN" b="1" dirty="0">
                <a:solidFill>
                  <a:srgbClr val="00B0F0"/>
                </a:solidFill>
                <a:cs typeface="+mn-ea"/>
                <a:sym typeface="+mn-lt"/>
              </a:rPr>
              <a:t>1</a:t>
            </a:r>
            <a:r>
              <a:rPr lang="zh-CN" altLang="zh-CN" b="1" dirty="0">
                <a:solidFill>
                  <a:srgbClr val="00B0F0"/>
                </a:solidFill>
                <a:cs typeface="+mn-ea"/>
                <a:sym typeface="+mn-lt"/>
              </a:rPr>
              <a:t>、按照时间阶段区分：工程初验（阶段过程验收）及终验</a:t>
            </a:r>
          </a:p>
          <a:p>
            <a:pPr>
              <a:lnSpc>
                <a:spcPct val="120000"/>
              </a:lnSpc>
            </a:pPr>
            <a:r>
              <a:rPr lang="en-US" altLang="zh-CN" b="1" dirty="0">
                <a:solidFill>
                  <a:srgbClr val="00B0F0"/>
                </a:solidFill>
                <a:cs typeface="+mn-ea"/>
                <a:sym typeface="+mn-lt"/>
              </a:rPr>
              <a:t>2</a:t>
            </a:r>
            <a:r>
              <a:rPr lang="zh-CN" altLang="zh-CN" b="1" dirty="0">
                <a:solidFill>
                  <a:srgbClr val="00B0F0"/>
                </a:solidFill>
                <a:cs typeface="+mn-ea"/>
                <a:sym typeface="+mn-lt"/>
              </a:rPr>
              <a:t>、按照验收顺序划分：设备点验及竣工验收</a:t>
            </a:r>
          </a:p>
          <a:p>
            <a:pPr>
              <a:lnSpc>
                <a:spcPct val="120000"/>
              </a:lnSpc>
            </a:pPr>
            <a:r>
              <a:rPr lang="en-US" altLang="zh-CN" b="1" dirty="0">
                <a:solidFill>
                  <a:srgbClr val="00B0F0"/>
                </a:solidFill>
                <a:cs typeface="+mn-ea"/>
                <a:sym typeface="+mn-lt"/>
              </a:rPr>
              <a:t>3</a:t>
            </a:r>
            <a:r>
              <a:rPr lang="zh-CN" altLang="zh-CN" b="1" dirty="0">
                <a:solidFill>
                  <a:srgbClr val="00B0F0"/>
                </a:solidFill>
                <a:cs typeface="+mn-ea"/>
                <a:sym typeface="+mn-lt"/>
              </a:rPr>
              <a:t>、按照工程性质区分：隐蔽工程验收和明示工程验收</a:t>
            </a:r>
          </a:p>
          <a:p>
            <a:pPr>
              <a:lnSpc>
                <a:spcPct val="120000"/>
              </a:lnSpc>
            </a:pPr>
            <a:r>
              <a:rPr lang="en-US" altLang="zh-CN" b="1" dirty="0">
                <a:solidFill>
                  <a:srgbClr val="00B0F0"/>
                </a:solidFill>
                <a:cs typeface="+mn-ea"/>
                <a:sym typeface="+mn-lt"/>
              </a:rPr>
              <a:t>4</a:t>
            </a:r>
            <a:r>
              <a:rPr lang="zh-CN" altLang="zh-CN" b="1" dirty="0">
                <a:solidFill>
                  <a:srgbClr val="00B0F0"/>
                </a:solidFill>
                <a:cs typeface="+mn-ea"/>
                <a:sym typeface="+mn-lt"/>
              </a:rPr>
              <a:t>、按照性能区分：工程功能验收及工程质量（性能）验收</a:t>
            </a:r>
          </a:p>
          <a:p>
            <a:pPr>
              <a:lnSpc>
                <a:spcPct val="120000"/>
              </a:lnSpc>
            </a:pPr>
            <a:endParaRPr lang="zh-CN" altLang="en-US" dirty="0">
              <a:cs typeface="+mn-ea"/>
              <a:sym typeface="+mn-lt"/>
            </a:endParaRPr>
          </a:p>
        </p:txBody>
      </p:sp>
      <p:grpSp>
        <p:nvGrpSpPr>
          <p:cNvPr id="8" name="Group 332">
            <a:extLst>
              <a:ext uri="{FF2B5EF4-FFF2-40B4-BE49-F238E27FC236}">
                <a16:creationId xmlns:a16="http://schemas.microsoft.com/office/drawing/2014/main" id="{75AFDF3E-1CC8-DD83-FA20-9BDA243EF595}"/>
              </a:ext>
            </a:extLst>
          </p:cNvPr>
          <p:cNvGrpSpPr/>
          <p:nvPr/>
        </p:nvGrpSpPr>
        <p:grpSpPr>
          <a:xfrm>
            <a:off x="474230" y="3255048"/>
            <a:ext cx="259244" cy="259815"/>
            <a:chOff x="4643438" y="2786064"/>
            <a:chExt cx="288476" cy="288476"/>
          </a:xfrm>
        </p:grpSpPr>
        <p:sp>
          <p:nvSpPr>
            <p:cNvPr id="9"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0"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1" name="Group 332">
            <a:extLst>
              <a:ext uri="{FF2B5EF4-FFF2-40B4-BE49-F238E27FC236}">
                <a16:creationId xmlns:a16="http://schemas.microsoft.com/office/drawing/2014/main" id="{75AFDF3E-1CC8-DD83-FA20-9BDA243EF595}"/>
              </a:ext>
            </a:extLst>
          </p:cNvPr>
          <p:cNvGrpSpPr/>
          <p:nvPr/>
        </p:nvGrpSpPr>
        <p:grpSpPr>
          <a:xfrm>
            <a:off x="474230" y="1672417"/>
            <a:ext cx="259244" cy="259815"/>
            <a:chOff x="4643438" y="2786064"/>
            <a:chExt cx="288476" cy="288476"/>
          </a:xfrm>
        </p:grpSpPr>
        <p:sp>
          <p:nvSpPr>
            <p:cNvPr id="12"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3"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677208024"/>
      </p:ext>
    </p:extLst>
  </p:cSld>
  <p:clrMapOvr>
    <a:masterClrMapping/>
  </p:clrMapOvr>
  <p:timing>
    <p:tnLst>
      <p:par>
        <p:cTn id="1" dur="indefinite" restart="never" nodeType="tmRoot"/>
      </p:par>
    </p:tnLst>
  </p:timing>
</p:sld>
</file>

<file path=ppt/slides/slide36.xml><?xml version="1.0" encoding="utf-8"?>
<p:sld xmlns:p14="http://schemas.microsoft.com/office/powerpoint/2010/main" xmlns:mc="http://schemas.openxmlformats.org/markup-compatibility/2006" xmlns:v="urn:schemas-microsoft-com:vml"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3.6.2 </a:t>
            </a:r>
            <a:r>
              <a:rPr lang="zh-CN" altLang="en-US" dirty="0">
                <a:latin typeface="+mn-lt"/>
                <a:ea typeface="+mn-ea"/>
                <a:cs typeface="+mn-ea"/>
                <a:sym typeface="+mn-lt"/>
              </a:rPr>
              <a:t>项</a:t>
            </a:r>
            <a:r>
              <a:rPr lang="zh-CN" altLang="en-US" dirty="0" smtClean="0">
                <a:latin typeface="+mn-lt"/>
                <a:ea typeface="+mn-ea"/>
                <a:cs typeface="+mn-ea"/>
                <a:sym typeface="+mn-lt"/>
              </a:rPr>
              <a:t>目验收内容</a:t>
            </a:r>
            <a:r>
              <a:rPr lang="en-US" altLang="zh-CN" dirty="0" smtClean="0">
                <a:latin typeface="+mn-lt"/>
                <a:ea typeface="+mn-ea"/>
                <a:cs typeface="+mn-ea"/>
                <a:sym typeface="+mn-lt"/>
              </a:rPr>
              <a:t> </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4"/>
            <a:stretch>
              <a:fillRect/>
            </a:stretch>
          </p:blipFill>
          <p:spPr>
            <a:xfrm>
              <a:off x="10262" y="1431"/>
              <a:ext cx="1358" cy="1470"/>
            </a:xfrm>
            <a:prstGeom prst="rect">
              <a:avLst/>
            </a:prstGeom>
            <a:noFill/>
            <a:ln w="9525">
              <a:noFill/>
            </a:ln>
          </p:spPr>
        </p:pic>
      </p:grpSp>
      <p:sp>
        <p:nvSpPr>
          <p:cNvPr id="6" name="标题 4"/>
          <p:cNvSpPr txBox="1">
            <a:spLocks/>
          </p:cNvSpPr>
          <p:nvPr/>
        </p:nvSpPr>
        <p:spPr>
          <a:xfrm>
            <a:off x="696215" y="1519546"/>
            <a:ext cx="4916754" cy="434253"/>
          </a:xfrm>
          <a:prstGeom prst="rect">
            <a:avLst/>
          </a:prstGeom>
        </p:spPr>
        <p:txBody>
          <a:bodyPr/>
          <a:lstStyle>
            <a:lvl1pPr algn="l" defTabSz="914400" rtl="0" eaLnBrk="1" latinLnBrk="0" hangingPunct="1">
              <a:lnSpc>
                <a:spcPct val="90000"/>
              </a:lnSpc>
              <a:spcBef>
                <a:spcPct val="0"/>
              </a:spcBef>
              <a:buNone/>
              <a:defRPr sz="2800" b="1" kern="1200">
                <a:solidFill>
                  <a:schemeClr val="accent2"/>
                </a:solidFill>
                <a:latin typeface="微软雅黑" panose="020B0503020204020204" pitchFamily="34" charset="-122"/>
                <a:ea typeface="微软雅黑" panose="020B0503020204020204" pitchFamily="34" charset="-122"/>
                <a:cs typeface="+mj-cs"/>
              </a:defRPr>
            </a:lvl1pPr>
          </a:lstStyle>
          <a:p>
            <a:pPr>
              <a:lnSpc>
                <a:spcPct val="120000"/>
              </a:lnSpc>
            </a:pPr>
            <a:r>
              <a:rPr lang="en-US" altLang="zh-CN" dirty="0" smtClean="0">
                <a:latin typeface="+mn-lt"/>
                <a:ea typeface="+mn-ea"/>
                <a:cs typeface="+mn-ea"/>
                <a:sym typeface="+mn-lt"/>
              </a:rPr>
              <a:t>3.6.2.1 </a:t>
            </a:r>
            <a:r>
              <a:rPr lang="zh-CN" altLang="en-US" dirty="0" smtClean="0">
                <a:latin typeface="+mn-lt"/>
                <a:ea typeface="+mn-ea"/>
                <a:cs typeface="+mn-ea"/>
                <a:sym typeface="+mn-lt"/>
              </a:rPr>
              <a:t>工程质量验收</a:t>
            </a:r>
            <a:endParaRPr lang="zh-CN" altLang="en-US" dirty="0">
              <a:latin typeface="+mn-lt"/>
              <a:ea typeface="+mn-ea"/>
              <a:cs typeface="+mn-ea"/>
              <a:sym typeface="+mn-lt"/>
            </a:endParaRPr>
          </a:p>
        </p:txBody>
      </p:sp>
      <p:sp>
        <p:nvSpPr>
          <p:cNvPr id="2" name="文本框 1"/>
          <p:cNvSpPr txBox="1"/>
          <p:nvPr/>
        </p:nvSpPr>
        <p:spPr>
          <a:xfrm>
            <a:off x="593989" y="2205265"/>
            <a:ext cx="4402080" cy="2677656"/>
          </a:xfrm>
          <a:prstGeom prst="rect">
            <a:avLst/>
          </a:prstGeom>
          <a:noFill/>
        </p:spPr>
        <p:txBody>
          <a:bodyPr wrap="square" rtlCol="0">
            <a:spAutoFit/>
          </a:bodyPr>
          <a:lstStyle/>
          <a:p>
            <a:pPr>
              <a:lnSpc>
                <a:spcPct val="120000"/>
              </a:lnSpc>
            </a:pPr>
            <a:r>
              <a:rPr lang="zh-CN" altLang="zh-CN" sz="2000" dirty="0">
                <a:cs typeface="+mn-ea"/>
                <a:sym typeface="+mn-lt"/>
              </a:rPr>
              <a:t>验收工作的第一步为工程质量检查，包括对硬件安装质量、软件配置质量及文档质量进行检查。在检查之前，需有已经双方确认的检查标准，并根据标准结合检查的情况输出工程质量检查结果。</a:t>
            </a:r>
          </a:p>
          <a:p>
            <a:pPr>
              <a:lnSpc>
                <a:spcPct val="120000"/>
              </a:lnSpc>
            </a:pPr>
            <a:endParaRPr lang="zh-CN" altLang="en-US" sz="2000" dirty="0">
              <a:cs typeface="+mn-ea"/>
              <a:sym typeface="+mn-lt"/>
            </a:endParaRPr>
          </a:p>
        </p:txBody>
      </p:sp>
      <p:sp>
        <p:nvSpPr>
          <p:cNvPr id="3" name="文本框 2"/>
          <p:cNvSpPr txBox="1"/>
          <p:nvPr/>
        </p:nvSpPr>
        <p:spPr>
          <a:xfrm>
            <a:off x="593989" y="4735647"/>
            <a:ext cx="2492990" cy="1569660"/>
          </a:xfrm>
          <a:prstGeom prst="rect">
            <a:avLst/>
          </a:prstGeom>
          <a:noFill/>
        </p:spPr>
        <p:txBody>
          <a:bodyPr wrap="none" rtlCol="0">
            <a:spAutoFit/>
          </a:bodyPr>
          <a:lstStyle/>
          <a:p>
            <a:pPr>
              <a:lnSpc>
                <a:spcPct val="120000"/>
              </a:lnSpc>
            </a:pPr>
            <a:r>
              <a:rPr lang="zh-CN" altLang="en-US" sz="2000" dirty="0" smtClean="0">
                <a:cs typeface="+mn-ea"/>
                <a:sym typeface="+mn-lt"/>
              </a:rPr>
              <a:t>硬件安装质量检查：</a:t>
            </a:r>
            <a:endParaRPr lang="en-US" altLang="zh-CN" sz="2000" dirty="0" smtClean="0">
              <a:cs typeface="+mn-ea"/>
              <a:sym typeface="+mn-lt"/>
            </a:endParaRPr>
          </a:p>
          <a:p>
            <a:pPr>
              <a:lnSpc>
                <a:spcPct val="120000"/>
              </a:lnSpc>
            </a:pPr>
            <a:r>
              <a:rPr lang="en-US" altLang="zh-CN" sz="2000" dirty="0" smtClean="0">
                <a:cs typeface="+mn-ea"/>
                <a:sym typeface="+mn-lt"/>
              </a:rPr>
              <a:t>1</a:t>
            </a:r>
            <a:r>
              <a:rPr lang="zh-CN" altLang="en-US" sz="2000" dirty="0" smtClean="0">
                <a:cs typeface="+mn-ea"/>
                <a:sym typeface="+mn-lt"/>
              </a:rPr>
              <a:t>、设备接地要求</a:t>
            </a:r>
            <a:endParaRPr lang="en-US" altLang="zh-CN" sz="2000" dirty="0" smtClean="0">
              <a:cs typeface="+mn-ea"/>
              <a:sym typeface="+mn-lt"/>
            </a:endParaRPr>
          </a:p>
          <a:p>
            <a:pPr>
              <a:lnSpc>
                <a:spcPct val="120000"/>
              </a:lnSpc>
            </a:pPr>
            <a:r>
              <a:rPr lang="en-US" altLang="zh-CN" sz="2000" dirty="0" smtClean="0">
                <a:cs typeface="+mn-ea"/>
                <a:sym typeface="+mn-lt"/>
              </a:rPr>
              <a:t>2</a:t>
            </a:r>
            <a:r>
              <a:rPr lang="zh-CN" altLang="en-US" sz="2000" dirty="0" smtClean="0">
                <a:cs typeface="+mn-ea"/>
                <a:sym typeface="+mn-lt"/>
              </a:rPr>
              <a:t>、线缆布放要求</a:t>
            </a:r>
            <a:endParaRPr lang="en-US" altLang="zh-CN" sz="2000" dirty="0" smtClean="0">
              <a:cs typeface="+mn-ea"/>
              <a:sym typeface="+mn-lt"/>
            </a:endParaRPr>
          </a:p>
          <a:p>
            <a:pPr>
              <a:lnSpc>
                <a:spcPct val="120000"/>
              </a:lnSpc>
            </a:pPr>
            <a:r>
              <a:rPr lang="en-US" altLang="zh-CN" sz="2000" dirty="0" smtClean="0">
                <a:cs typeface="+mn-ea"/>
                <a:sym typeface="+mn-lt"/>
              </a:rPr>
              <a:t>3</a:t>
            </a:r>
            <a:r>
              <a:rPr lang="zh-CN" altLang="en-US" sz="2000" dirty="0" smtClean="0">
                <a:cs typeface="+mn-ea"/>
                <a:sym typeface="+mn-lt"/>
              </a:rPr>
              <a:t>、设备安装要求</a:t>
            </a:r>
            <a:endParaRPr lang="zh-CN" altLang="en-US" sz="2000" dirty="0">
              <a:cs typeface="+mn-ea"/>
              <a:sym typeface="+mn-lt"/>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806625449"/>
              </p:ext>
            </p:extLst>
          </p:nvPr>
        </p:nvGraphicFramePr>
        <p:xfrm>
          <a:off x="5231404" y="1315155"/>
          <a:ext cx="6704562" cy="1787722"/>
        </p:xfrm>
        <a:graphic>
          <a:graphicData uri="http://schemas.openxmlformats.org/presentationml/2006/ole">
            <mc:AlternateContent xmlns:mc="http://schemas.openxmlformats.org/markup-compatibility/2006">
              <mc:Choice xmlns:v="urn:schemas-microsoft-com:vml" Requires="v">
                <p:oleObj spid="_x0000_s24643" name="文档" r:id="rId6" imgW="5272095" imgH="1629302" progId="Word.Document.12">
                  <p:embed/>
                </p:oleObj>
              </mc:Choice>
              <mc:Fallback>
                <p:oleObj name="文档" r:id="rId6" imgW="5272095" imgH="1629302" progId="Word.Document.12">
                  <p:embed/>
                  <p:pic>
                    <p:nvPicPr>
                      <p:cNvPr id="0" name=""/>
                      <p:cNvPicPr/>
                      <p:nvPr/>
                    </p:nvPicPr>
                    <p:blipFill>
                      <a:blip r:embed="rId7"/>
                      <a:stretch>
                        <a:fillRect/>
                      </a:stretch>
                    </p:blipFill>
                    <p:spPr>
                      <a:xfrm>
                        <a:off x="5231404" y="1315155"/>
                        <a:ext cx="6704562" cy="1787722"/>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435050415"/>
              </p:ext>
            </p:extLst>
          </p:nvPr>
        </p:nvGraphicFramePr>
        <p:xfrm>
          <a:off x="5173034" y="3349050"/>
          <a:ext cx="6762932" cy="1048754"/>
        </p:xfrm>
        <a:graphic>
          <a:graphicData uri="http://schemas.openxmlformats.org/presentationml/2006/ole">
            <mc:AlternateContent xmlns:mc="http://schemas.openxmlformats.org/markup-compatibility/2006">
              <mc:Choice xmlns:v="urn:schemas-microsoft-com:vml" Requires="v">
                <p:oleObj spid="_x0000_s24644" name="文档" r:id="rId9" imgW="5272095" imgH="817891" progId="Word.Document.12">
                  <p:embed/>
                </p:oleObj>
              </mc:Choice>
              <mc:Fallback>
                <p:oleObj name="文档" r:id="rId9" imgW="5272095" imgH="817891" progId="Word.Document.12">
                  <p:embed/>
                  <p:pic>
                    <p:nvPicPr>
                      <p:cNvPr id="0" name=""/>
                      <p:cNvPicPr/>
                      <p:nvPr/>
                    </p:nvPicPr>
                    <p:blipFill>
                      <a:blip r:embed="rId10"/>
                      <a:stretch>
                        <a:fillRect/>
                      </a:stretch>
                    </p:blipFill>
                    <p:spPr>
                      <a:xfrm>
                        <a:off x="5173034" y="3349050"/>
                        <a:ext cx="6762932" cy="1048754"/>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1924989"/>
              </p:ext>
            </p:extLst>
          </p:nvPr>
        </p:nvGraphicFramePr>
        <p:xfrm>
          <a:off x="5172697" y="4659146"/>
          <a:ext cx="6763269" cy="1574226"/>
        </p:xfrm>
        <a:graphic>
          <a:graphicData uri="http://schemas.openxmlformats.org/presentationml/2006/ole">
            <mc:AlternateContent xmlns:mc="http://schemas.openxmlformats.org/markup-compatibility/2006">
              <mc:Choice xmlns:v="urn:schemas-microsoft-com:vml" Requires="v">
                <p:oleObj spid="_x0000_s24645" name="文档" r:id="rId12" imgW="5272095" imgH="1226837" progId="Word.Document.12">
                  <p:embed/>
                </p:oleObj>
              </mc:Choice>
              <mc:Fallback>
                <p:oleObj name="文档" r:id="rId12" imgW="5272095" imgH="1226837" progId="Word.Document.12">
                  <p:embed/>
                  <p:pic>
                    <p:nvPicPr>
                      <p:cNvPr id="0" name=""/>
                      <p:cNvPicPr/>
                      <p:nvPr/>
                    </p:nvPicPr>
                    <p:blipFill>
                      <a:blip r:embed="rId13"/>
                      <a:stretch>
                        <a:fillRect/>
                      </a:stretch>
                    </p:blipFill>
                    <p:spPr>
                      <a:xfrm>
                        <a:off x="5172697" y="4659146"/>
                        <a:ext cx="6763269" cy="1574226"/>
                      </a:xfrm>
                      <a:prstGeom prst="rect">
                        <a:avLst/>
                      </a:prstGeom>
                    </p:spPr>
                  </p:pic>
                </p:oleObj>
              </mc:Fallback>
            </mc:AlternateContent>
          </a:graphicData>
        </a:graphic>
      </p:graphicFrame>
      <p:grpSp>
        <p:nvGrpSpPr>
          <p:cNvPr id="13" name="Group 332">
            <a:extLst>
              <a:ext uri="{FF2B5EF4-FFF2-40B4-BE49-F238E27FC236}">
                <a16:creationId xmlns:a16="http://schemas.microsoft.com/office/drawing/2014/main" id="{75AFDF3E-1CC8-DD83-FA20-9BDA243EF595}"/>
              </a:ext>
            </a:extLst>
          </p:cNvPr>
          <p:cNvGrpSpPr/>
          <p:nvPr/>
        </p:nvGrpSpPr>
        <p:grpSpPr>
          <a:xfrm>
            <a:off x="157443" y="3102877"/>
            <a:ext cx="259244" cy="259815"/>
            <a:chOff x="4643438" y="2786064"/>
            <a:chExt cx="288476" cy="288476"/>
          </a:xfrm>
        </p:grpSpPr>
        <p:sp>
          <p:nvSpPr>
            <p:cNvPr id="14"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5"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6" name="Group 332">
            <a:extLst>
              <a:ext uri="{FF2B5EF4-FFF2-40B4-BE49-F238E27FC236}">
                <a16:creationId xmlns:a16="http://schemas.microsoft.com/office/drawing/2014/main" id="{75AFDF3E-1CC8-DD83-FA20-9BDA243EF595}"/>
              </a:ext>
            </a:extLst>
          </p:cNvPr>
          <p:cNvGrpSpPr/>
          <p:nvPr/>
        </p:nvGrpSpPr>
        <p:grpSpPr>
          <a:xfrm>
            <a:off x="157780" y="5185593"/>
            <a:ext cx="259244" cy="259815"/>
            <a:chOff x="4643438" y="2786064"/>
            <a:chExt cx="288476" cy="288476"/>
          </a:xfrm>
        </p:grpSpPr>
        <p:sp>
          <p:nvSpPr>
            <p:cNvPr id="17"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8"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1850587880"/>
      </p:ext>
    </p:extLst>
  </p:cSld>
  <p:clrMapOvr>
    <a:masterClrMapping/>
  </p:clrMapOvr>
  <p:timing>
    <p:tnLst>
      <p:par>
        <p:cTn id="1" dur="indefinite" restart="never" nodeType="tmRoot"/>
      </p:par>
    </p:tnLst>
  </p:timing>
</p:sld>
</file>

<file path=ppt/slides/slide37.xml><?xml version="1.0" encoding="utf-8"?>
<p:sld xmlns:p14="http://schemas.microsoft.com/office/powerpoint/2010/main" xmlns:mc="http://schemas.openxmlformats.org/markup-compatibility/2006" xmlns:v="urn:schemas-microsoft-com:vml"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3.6.2.2 </a:t>
            </a:r>
            <a:r>
              <a:rPr lang="zh-CN" altLang="en-US" dirty="0" smtClean="0">
                <a:latin typeface="+mn-lt"/>
                <a:ea typeface="+mn-ea"/>
                <a:cs typeface="+mn-ea"/>
                <a:sym typeface="+mn-lt"/>
              </a:rPr>
              <a:t>网络性能测试</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4"/>
            <a:stretch>
              <a:fillRect/>
            </a:stretch>
          </p:blipFill>
          <p:spPr>
            <a:xfrm>
              <a:off x="10262" y="1431"/>
              <a:ext cx="1358" cy="1470"/>
            </a:xfrm>
            <a:prstGeom prst="rect">
              <a:avLst/>
            </a:prstGeom>
            <a:noFill/>
            <a:ln w="9525">
              <a:noFill/>
            </a:ln>
          </p:spPr>
        </p:pic>
      </p:grpSp>
      <p:sp>
        <p:nvSpPr>
          <p:cNvPr id="2" name="文本框 1"/>
          <p:cNvSpPr txBox="1"/>
          <p:nvPr/>
        </p:nvSpPr>
        <p:spPr>
          <a:xfrm>
            <a:off x="381947" y="1054508"/>
            <a:ext cx="5868692" cy="1060931"/>
          </a:xfrm>
          <a:prstGeom prst="rect">
            <a:avLst/>
          </a:prstGeom>
          <a:noFill/>
        </p:spPr>
        <p:txBody>
          <a:bodyPr wrap="square" rtlCol="0">
            <a:spAutoFit/>
          </a:bodyPr>
          <a:lstStyle/>
          <a:p>
            <a:pPr>
              <a:lnSpc>
                <a:spcPct val="120000"/>
              </a:lnSpc>
            </a:pPr>
            <a:r>
              <a:rPr lang="zh-CN" altLang="zh-CN" dirty="0">
                <a:cs typeface="+mn-ea"/>
                <a:sym typeface="+mn-lt"/>
              </a:rPr>
              <a:t>当工程质量检查完毕后，后续将进入到网络性能测试环节。在这个环节中，将重点进行网络连通性测试、网络访问控制测试、网络管理测试等。</a:t>
            </a:r>
            <a:endParaRPr lang="zh-CN" altLang="en-US" dirty="0">
              <a:cs typeface="+mn-ea"/>
              <a:sym typeface="+mn-lt"/>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50634846"/>
              </p:ext>
            </p:extLst>
          </p:nvPr>
        </p:nvGraphicFramePr>
        <p:xfrm>
          <a:off x="491229" y="2187004"/>
          <a:ext cx="5263808" cy="4610222"/>
        </p:xfrm>
        <a:graphic>
          <a:graphicData uri="http://schemas.openxmlformats.org/presentationml/2006/ole">
            <mc:AlternateContent xmlns:mc="http://schemas.openxmlformats.org/markup-compatibility/2006">
              <mc:Choice xmlns:v="urn:schemas-microsoft-com:vml" Requires="v">
                <p:oleObj spid="_x0000_s23596" name="文档" r:id="rId6" imgW="5472529" imgH="4792871" progId="Word.Document.12">
                  <p:embed/>
                </p:oleObj>
              </mc:Choice>
              <mc:Fallback>
                <p:oleObj name="文档" r:id="rId6" imgW="5472529" imgH="4792871" progId="Word.Document.12">
                  <p:embed/>
                  <p:pic>
                    <p:nvPicPr>
                      <p:cNvPr id="0" name=""/>
                      <p:cNvPicPr/>
                      <p:nvPr/>
                    </p:nvPicPr>
                    <p:blipFill>
                      <a:blip r:embed="rId7"/>
                      <a:stretch>
                        <a:fillRect/>
                      </a:stretch>
                    </p:blipFill>
                    <p:spPr>
                      <a:xfrm>
                        <a:off x="491229" y="2187004"/>
                        <a:ext cx="5263808" cy="461022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56076100"/>
              </p:ext>
            </p:extLst>
          </p:nvPr>
        </p:nvGraphicFramePr>
        <p:xfrm>
          <a:off x="6393162" y="1378043"/>
          <a:ext cx="5414963" cy="4572000"/>
        </p:xfrm>
        <a:graphic>
          <a:graphicData uri="http://schemas.openxmlformats.org/presentationml/2006/ole">
            <mc:AlternateContent xmlns:mc="http://schemas.openxmlformats.org/markup-compatibility/2006">
              <mc:Choice xmlns:v="urn:schemas-microsoft-com:vml" Requires="v">
                <p:oleObj spid="_x0000_s23597" name="文档" r:id="rId9" imgW="5414234" imgH="4571838" progId="Word.Document.12">
                  <p:embed/>
                </p:oleObj>
              </mc:Choice>
              <mc:Fallback>
                <p:oleObj name="文档" r:id="rId9" imgW="5414234" imgH="4571838" progId="Word.Document.12">
                  <p:embed/>
                  <p:pic>
                    <p:nvPicPr>
                      <p:cNvPr id="0" name=""/>
                      <p:cNvPicPr/>
                      <p:nvPr/>
                    </p:nvPicPr>
                    <p:blipFill>
                      <a:blip r:embed="rId10"/>
                      <a:stretch>
                        <a:fillRect/>
                      </a:stretch>
                    </p:blipFill>
                    <p:spPr>
                      <a:xfrm>
                        <a:off x="6393162" y="1378043"/>
                        <a:ext cx="5414963" cy="4572000"/>
                      </a:xfrm>
                      <a:prstGeom prst="rect">
                        <a:avLst/>
                      </a:prstGeom>
                    </p:spPr>
                  </p:pic>
                </p:oleObj>
              </mc:Fallback>
            </mc:AlternateContent>
          </a:graphicData>
        </a:graphic>
      </p:graphicFrame>
    </p:spTree>
    <p:extLst>
      <p:ext uri="{BB962C8B-B14F-4D97-AF65-F5344CB8AC3E}">
        <p14:creationId xmlns:p14="http://schemas.microsoft.com/office/powerpoint/2010/main" val="345713811"/>
      </p:ext>
    </p:extLst>
  </p:cSld>
  <p:clrMapOvr>
    <a:masterClrMapping/>
  </p:clrMapOvr>
  <p:timing>
    <p:tnLst>
      <p:par>
        <p:cTn id="1" dur="indefinite" restart="never" nodeType="tmRoot"/>
      </p:par>
    </p:tnLst>
  </p:timing>
</p:sld>
</file>

<file path=ppt/slides/slide3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16754" cy="434253"/>
          </a:xfrm>
        </p:spPr>
        <p:txBody>
          <a:bodyPr/>
          <a:lstStyle/>
          <a:p>
            <a:pPr>
              <a:lnSpc>
                <a:spcPct val="120000"/>
              </a:lnSpc>
            </a:pPr>
            <a:r>
              <a:rPr lang="en-US" altLang="zh-CN" dirty="0" smtClean="0">
                <a:latin typeface="+mn-lt"/>
                <a:ea typeface="+mn-ea"/>
                <a:cs typeface="+mn-ea"/>
                <a:sym typeface="+mn-lt"/>
              </a:rPr>
              <a:t>3.6.3</a:t>
            </a:r>
            <a:r>
              <a:rPr lang="zh-CN" altLang="en-US" dirty="0" smtClean="0">
                <a:latin typeface="+mn-lt"/>
                <a:ea typeface="+mn-ea"/>
                <a:cs typeface="+mn-ea"/>
                <a:sym typeface="+mn-lt"/>
              </a:rPr>
              <a:t>项目验收流程</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3"/>
            <a:stretch>
              <a:fillRect/>
            </a:stretch>
          </p:blipFill>
          <p:spPr>
            <a:xfrm>
              <a:off x="10262" y="1431"/>
              <a:ext cx="1358" cy="1470"/>
            </a:xfrm>
            <a:prstGeom prst="rect">
              <a:avLst/>
            </a:prstGeom>
            <a:noFill/>
            <a:ln w="9525">
              <a:noFill/>
            </a:ln>
          </p:spPr>
        </p:pic>
      </p:grpSp>
      <p:pic>
        <p:nvPicPr>
          <p:cNvPr id="6" name="图片 5"/>
          <p:cNvPicPr/>
          <p:nvPr/>
        </p:nvPicPr>
        <p:blipFill>
          <a:blip r:embed="rId4"/>
          <a:stretch>
            <a:fillRect/>
          </a:stretch>
        </p:blipFill>
        <p:spPr>
          <a:xfrm>
            <a:off x="1590738" y="4912284"/>
            <a:ext cx="8070096" cy="1329489"/>
          </a:xfrm>
          <a:prstGeom prst="rect">
            <a:avLst/>
          </a:prstGeom>
        </p:spPr>
      </p:pic>
      <p:sp>
        <p:nvSpPr>
          <p:cNvPr id="2" name="文本框 1"/>
          <p:cNvSpPr txBox="1"/>
          <p:nvPr/>
        </p:nvSpPr>
        <p:spPr>
          <a:xfrm>
            <a:off x="1155521" y="1162942"/>
            <a:ext cx="8766875" cy="1725729"/>
          </a:xfrm>
          <a:prstGeom prst="rect">
            <a:avLst/>
          </a:prstGeom>
          <a:noFill/>
        </p:spPr>
        <p:txBody>
          <a:bodyPr wrap="square" rtlCol="0">
            <a:spAutoFit/>
          </a:bodyPr>
          <a:lstStyle/>
          <a:p>
            <a:pPr>
              <a:lnSpc>
                <a:spcPct val="120000"/>
              </a:lnSpc>
            </a:pPr>
            <a:r>
              <a:rPr lang="zh-CN" altLang="zh-CN" dirty="0">
                <a:cs typeface="+mn-ea"/>
                <a:sym typeface="+mn-lt"/>
              </a:rPr>
              <a:t>在整个项目完工后，由工程施工方乙方向甲方提交验收测试申请，甲乙双方项目协调成立验收小组，协商制定验收测试程序；按此验收测试程序逐项测试，假如在验收测试中有某项测试未通过，则由工程实施方处理并解决此问题，然后再对此项进行测试，直至通过为止。比如在验收测试中，发现某台设备连接线缆布放不规范，则限令工程实施方乙方整改，整改完成后再进行验收，直至合格通过为止。</a:t>
            </a:r>
            <a:endParaRPr lang="zh-CN" altLang="en-US" dirty="0">
              <a:cs typeface="+mn-ea"/>
              <a:sym typeface="+mn-lt"/>
            </a:endParaRPr>
          </a:p>
        </p:txBody>
      </p:sp>
      <p:sp>
        <p:nvSpPr>
          <p:cNvPr id="3" name="文本框 2"/>
          <p:cNvSpPr txBox="1"/>
          <p:nvPr/>
        </p:nvSpPr>
        <p:spPr>
          <a:xfrm>
            <a:off x="1155521" y="3268411"/>
            <a:ext cx="8734503" cy="1393330"/>
          </a:xfrm>
          <a:prstGeom prst="rect">
            <a:avLst/>
          </a:prstGeom>
          <a:noFill/>
        </p:spPr>
        <p:txBody>
          <a:bodyPr wrap="square" rtlCol="0">
            <a:spAutoFit/>
          </a:bodyPr>
          <a:lstStyle/>
          <a:p>
            <a:pPr>
              <a:lnSpc>
                <a:spcPct val="120000"/>
              </a:lnSpc>
            </a:pPr>
            <a:r>
              <a:rPr lang="zh-CN" altLang="zh-CN" dirty="0">
                <a:cs typeface="+mn-ea"/>
                <a:sym typeface="+mn-lt"/>
              </a:rPr>
              <a:t>在所有验收项目全部验收通过后，甲乙双方签订验收通过证书，开始进行项目实施中涉及的文档移交工作，乙方将在项目中涉及的所有文档移交给甲方，涉及甲方商业秘密的内容，还需签订保密协议。所有文档资料移交完毕之后，双方签订最终验收证书，至此整个项目完成。</a:t>
            </a:r>
            <a:endParaRPr lang="zh-CN" altLang="en-US" dirty="0">
              <a:cs typeface="+mn-ea"/>
              <a:sym typeface="+mn-lt"/>
            </a:endParaRPr>
          </a:p>
        </p:txBody>
      </p:sp>
      <p:grpSp>
        <p:nvGrpSpPr>
          <p:cNvPr id="9" name="Group 332">
            <a:extLst>
              <a:ext uri="{FF2B5EF4-FFF2-40B4-BE49-F238E27FC236}">
                <a16:creationId xmlns:a16="http://schemas.microsoft.com/office/drawing/2014/main" id="{75AFDF3E-1CC8-DD83-FA20-9BDA243EF595}"/>
              </a:ext>
            </a:extLst>
          </p:cNvPr>
          <p:cNvGrpSpPr/>
          <p:nvPr/>
        </p:nvGrpSpPr>
        <p:grpSpPr>
          <a:xfrm>
            <a:off x="579039" y="1895898"/>
            <a:ext cx="259244" cy="259815"/>
            <a:chOff x="4643438" y="2786064"/>
            <a:chExt cx="288476" cy="288476"/>
          </a:xfrm>
        </p:grpSpPr>
        <p:sp>
          <p:nvSpPr>
            <p:cNvPr id="10"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1"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2" name="Group 332">
            <a:extLst>
              <a:ext uri="{FF2B5EF4-FFF2-40B4-BE49-F238E27FC236}">
                <a16:creationId xmlns:a16="http://schemas.microsoft.com/office/drawing/2014/main" id="{75AFDF3E-1CC8-DD83-FA20-9BDA243EF595}"/>
              </a:ext>
            </a:extLst>
          </p:cNvPr>
          <p:cNvGrpSpPr/>
          <p:nvPr/>
        </p:nvGrpSpPr>
        <p:grpSpPr>
          <a:xfrm>
            <a:off x="579207" y="3759667"/>
            <a:ext cx="259244" cy="259815"/>
            <a:chOff x="4643438" y="2786064"/>
            <a:chExt cx="288476" cy="288476"/>
          </a:xfrm>
        </p:grpSpPr>
        <p:sp>
          <p:nvSpPr>
            <p:cNvPr id="13"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4"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2689456033"/>
      </p:ext>
    </p:extLst>
  </p:cSld>
  <p:clrMapOvr>
    <a:masterClrMapping/>
  </p:clrMapOvr>
  <p:timing>
    <p:tnLst>
      <p:par>
        <p:cTn id="1" dur="indefinite" restart="never" nodeType="tmRoot"/>
      </p:par>
    </p:tnLst>
  </p:timing>
</p:sld>
</file>

<file path=ppt/slides/slide3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6001636" cy="434253"/>
          </a:xfrm>
        </p:spPr>
        <p:txBody>
          <a:bodyPr/>
          <a:lstStyle/>
          <a:p>
            <a:pPr>
              <a:lnSpc>
                <a:spcPct val="120000"/>
              </a:lnSpc>
            </a:pPr>
            <a:r>
              <a:rPr lang="en-US" altLang="zh-CN" dirty="0" smtClean="0">
                <a:latin typeface="+mn-lt"/>
                <a:ea typeface="+mn-ea"/>
                <a:cs typeface="+mn-ea"/>
                <a:sym typeface="+mn-lt"/>
              </a:rPr>
              <a:t>3.6.4 </a:t>
            </a:r>
            <a:r>
              <a:rPr lang="zh-CN" altLang="en-US" dirty="0" smtClean="0">
                <a:latin typeface="+mn-lt"/>
                <a:ea typeface="+mn-ea"/>
                <a:cs typeface="+mn-ea"/>
                <a:sym typeface="+mn-lt"/>
              </a:rPr>
              <a:t>项目验收可能存在的问题</a:t>
            </a:r>
            <a:endParaRPr lang="zh-CN" altLang="en-US" dirty="0">
              <a:latin typeface="+mn-lt"/>
              <a:ea typeface="+mn-ea"/>
              <a:cs typeface="+mn-ea"/>
              <a:sym typeface="+mn-lt"/>
            </a:endParaRP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4"/>
            <a:stretch>
              <a:fillRect/>
            </a:stretch>
          </p:blipFill>
          <p:spPr>
            <a:xfrm>
              <a:off x="10262" y="1431"/>
              <a:ext cx="1358" cy="1470"/>
            </a:xfrm>
            <a:prstGeom prst="rect">
              <a:avLst/>
            </a:prstGeom>
            <a:noFill/>
            <a:ln w="9525">
              <a:noFill/>
            </a:ln>
          </p:spPr>
        </p:pic>
      </p:grpSp>
      <p:sp>
        <p:nvSpPr>
          <p:cNvPr id="7" name="文本框 6"/>
          <p:cNvSpPr txBox="1"/>
          <p:nvPr/>
        </p:nvSpPr>
        <p:spPr>
          <a:xfrm>
            <a:off x="500060" y="1197574"/>
            <a:ext cx="11320879" cy="5078313"/>
          </a:xfrm>
          <a:prstGeom prst="rect">
            <a:avLst/>
          </a:prstGeom>
          <a:noFill/>
        </p:spPr>
        <p:txBody>
          <a:bodyPr wrap="square" rtlCol="0">
            <a:spAutoFit/>
          </a:bodyPr>
          <a:lstStyle/>
          <a:p>
            <a:pPr>
              <a:lnSpc>
                <a:spcPct val="120000"/>
              </a:lnSpc>
            </a:pPr>
            <a:r>
              <a:rPr lang="en-US" altLang="zh-CN" b="1" dirty="0">
                <a:solidFill>
                  <a:srgbClr val="00B0F0"/>
                </a:solidFill>
                <a:cs typeface="+mn-ea"/>
                <a:sym typeface="+mn-lt"/>
              </a:rPr>
              <a:t>1</a:t>
            </a:r>
            <a:r>
              <a:rPr lang="zh-CN" altLang="zh-CN" b="1" dirty="0">
                <a:solidFill>
                  <a:srgbClr val="00B0F0"/>
                </a:solidFill>
                <a:cs typeface="+mn-ea"/>
                <a:sym typeface="+mn-lt"/>
              </a:rPr>
              <a:t>、对工程验收缺乏足够重视</a:t>
            </a:r>
          </a:p>
          <a:p>
            <a:pPr>
              <a:lnSpc>
                <a:spcPct val="120000"/>
              </a:lnSpc>
            </a:pPr>
            <a:r>
              <a:rPr lang="zh-CN" altLang="zh-CN" dirty="0">
                <a:cs typeface="+mn-ea"/>
                <a:sym typeface="+mn-lt"/>
              </a:rPr>
              <a:t>工程验收环节是检验整个工程结果成效的重要步骤，也是工程实施工程中最后的检验步骤。工程合同到底履行到什么程度，是否达到既定要求，只有在此环节才能得到更好的验证。因此，履约验收是工程实施最后的守护者。然而，在工程管理过程中，系统集成公司只重视设备工程环节，而对履约验收环节很不重视，使工程验收流于形式。</a:t>
            </a:r>
          </a:p>
          <a:p>
            <a:pPr>
              <a:lnSpc>
                <a:spcPct val="120000"/>
              </a:lnSpc>
            </a:pPr>
            <a:r>
              <a:rPr lang="en-US" altLang="zh-CN" b="1" dirty="0">
                <a:solidFill>
                  <a:srgbClr val="00B0F0"/>
                </a:solidFill>
                <a:cs typeface="+mn-ea"/>
                <a:sym typeface="+mn-lt"/>
              </a:rPr>
              <a:t>2</a:t>
            </a:r>
            <a:r>
              <a:rPr lang="zh-CN" altLang="zh-CN" b="1" dirty="0">
                <a:solidFill>
                  <a:srgbClr val="00B0F0"/>
                </a:solidFill>
                <a:cs typeface="+mn-ea"/>
                <a:sym typeface="+mn-lt"/>
              </a:rPr>
              <a:t>、验收人员敷衍了事</a:t>
            </a:r>
            <a:endParaRPr lang="zh-CN" altLang="zh-CN" dirty="0">
              <a:solidFill>
                <a:srgbClr val="00B0F0"/>
              </a:solidFill>
              <a:cs typeface="+mn-ea"/>
              <a:sym typeface="+mn-lt"/>
            </a:endParaRPr>
          </a:p>
          <a:p>
            <a:pPr>
              <a:lnSpc>
                <a:spcPct val="120000"/>
              </a:lnSpc>
            </a:pPr>
            <a:r>
              <a:rPr lang="zh-CN" altLang="zh-CN" dirty="0">
                <a:cs typeface="+mn-ea"/>
                <a:sym typeface="+mn-lt"/>
              </a:rPr>
              <a:t>由于对工程验收的不够重视，造成部分工作人员粗心马虎，直接导致验收结果缺少准确性。例如对于一些大型设备的验收，验收小组往往因为缺乏必要的相关知识，验收人员在验收时往往仅对产品外观、规格型号等进行考核，对最重要的产品质量、技术参数忽略不计，严重影响了验收结果的准确性。</a:t>
            </a:r>
          </a:p>
          <a:p>
            <a:pPr>
              <a:lnSpc>
                <a:spcPct val="120000"/>
              </a:lnSpc>
            </a:pPr>
            <a:r>
              <a:rPr lang="en-US" altLang="zh-CN" b="1" dirty="0">
                <a:solidFill>
                  <a:srgbClr val="00B0F0"/>
                </a:solidFill>
                <a:cs typeface="+mn-ea"/>
                <a:sym typeface="+mn-lt"/>
              </a:rPr>
              <a:t>3</a:t>
            </a:r>
            <a:r>
              <a:rPr lang="zh-CN" altLang="zh-CN" b="1" dirty="0">
                <a:solidFill>
                  <a:srgbClr val="00B0F0"/>
                </a:solidFill>
                <a:cs typeface="+mn-ea"/>
                <a:sym typeface="+mn-lt"/>
              </a:rPr>
              <a:t>、验收方案科学性差</a:t>
            </a:r>
            <a:endParaRPr lang="zh-CN" altLang="zh-CN" dirty="0">
              <a:solidFill>
                <a:srgbClr val="00B0F0"/>
              </a:solidFill>
              <a:cs typeface="+mn-ea"/>
              <a:sym typeface="+mn-lt"/>
            </a:endParaRPr>
          </a:p>
          <a:p>
            <a:pPr>
              <a:lnSpc>
                <a:spcPct val="120000"/>
              </a:lnSpc>
            </a:pPr>
            <a:r>
              <a:rPr lang="zh-CN" altLang="zh-CN" dirty="0">
                <a:cs typeface="+mn-ea"/>
                <a:sym typeface="+mn-lt"/>
              </a:rPr>
              <a:t>验收是对整个工程结果的检验，要真正发挥履约验收的作用，还必须有一套科学合理的验收方案。但是，现在某些工程实施项目的验收方案往往过于简单，欠缺科学性，不能完全满足验收的需要。</a:t>
            </a:r>
          </a:p>
          <a:p>
            <a:pPr>
              <a:lnSpc>
                <a:spcPct val="120000"/>
              </a:lnSpc>
            </a:pPr>
            <a:r>
              <a:rPr lang="en-US" altLang="zh-CN" b="1" dirty="0">
                <a:solidFill>
                  <a:srgbClr val="00B0F0"/>
                </a:solidFill>
                <a:cs typeface="+mn-ea"/>
                <a:sym typeface="+mn-lt"/>
              </a:rPr>
              <a:t>4</a:t>
            </a:r>
            <a:r>
              <a:rPr lang="zh-CN" altLang="zh-CN" b="1" dirty="0">
                <a:solidFill>
                  <a:srgbClr val="00B0F0"/>
                </a:solidFill>
                <a:cs typeface="+mn-ea"/>
                <a:sym typeface="+mn-lt"/>
              </a:rPr>
              <a:t>、工程验收环节缺失</a:t>
            </a:r>
            <a:endParaRPr lang="zh-CN" altLang="zh-CN" dirty="0">
              <a:solidFill>
                <a:srgbClr val="00B0F0"/>
              </a:solidFill>
              <a:cs typeface="+mn-ea"/>
              <a:sym typeface="+mn-lt"/>
            </a:endParaRPr>
          </a:p>
          <a:p>
            <a:pPr>
              <a:lnSpc>
                <a:spcPct val="120000"/>
              </a:lnSpc>
            </a:pPr>
            <a:r>
              <a:rPr lang="zh-CN" altLang="zh-CN" dirty="0">
                <a:cs typeface="+mn-ea"/>
                <a:sym typeface="+mn-lt"/>
              </a:rPr>
              <a:t>有的工程项目根本没有验收环节，或者有验收要求而并未实施，这主要体现在服务类项目的工程中。</a:t>
            </a:r>
          </a:p>
          <a:p>
            <a:pPr>
              <a:lnSpc>
                <a:spcPct val="120000"/>
              </a:lnSpc>
            </a:pPr>
            <a:endParaRPr lang="zh-CN" altLang="en-US" dirty="0">
              <a:cs typeface="+mn-ea"/>
              <a:sym typeface="+mn-lt"/>
            </a:endParaRPr>
          </a:p>
        </p:txBody>
      </p:sp>
      <p:grpSp>
        <p:nvGrpSpPr>
          <p:cNvPr id="8" name="组合 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0388F97-2E62-4FA7-AE5D-2EBA8E2E53D2}"/>
              </a:ext>
            </a:extLst>
          </p:cNvPr>
          <p:cNvGrpSpPr>
            <a:grpSpLocks noChangeAspect="1"/>
          </p:cNvGrpSpPr>
          <p:nvPr/>
        </p:nvGrpSpPr>
        <p:grpSpPr>
          <a:xfrm>
            <a:off x="10043630" y="5749990"/>
            <a:ext cx="1703499" cy="924015"/>
            <a:chOff x="2244725" y="1338263"/>
            <a:chExt cx="7708900" cy="4181475"/>
          </a:xfrm>
        </p:grpSpPr>
        <p:sp>
          <p:nvSpPr>
            <p:cNvPr id="9" name="ïṥḻiďe">
              <a:extLst>
                <a:ext uri="{FF2B5EF4-FFF2-40B4-BE49-F238E27FC236}">
                  <a16:creationId xmlns:a16="http://schemas.microsoft.com/office/drawing/2014/main" id="{E9A37EF4-C5E1-4256-8139-9FADF51C99B3}"/>
                </a:ext>
              </a:extLst>
            </p:cNvPr>
            <p:cNvSpPr/>
            <p:nvPr/>
          </p:nvSpPr>
          <p:spPr bwMode="auto">
            <a:xfrm>
              <a:off x="2343150" y="5021263"/>
              <a:ext cx="7554913" cy="498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iṡľïḑè">
              <a:extLst>
                <a:ext uri="{FF2B5EF4-FFF2-40B4-BE49-F238E27FC236}">
                  <a16:creationId xmlns:a16="http://schemas.microsoft.com/office/drawing/2014/main" id="{8E88864F-F27B-43CB-A927-53760540669F}"/>
                </a:ext>
              </a:extLst>
            </p:cNvPr>
            <p:cNvSpPr/>
            <p:nvPr/>
          </p:nvSpPr>
          <p:spPr bwMode="auto">
            <a:xfrm>
              <a:off x="4916488" y="2533651"/>
              <a:ext cx="2141538" cy="2635250"/>
            </a:xfrm>
            <a:custGeom>
              <a:avLst/>
              <a:gdLst>
                <a:gd name="T0" fmla="*/ 591 w 1196"/>
                <a:gd name="T1" fmla="*/ 0 h 1473"/>
                <a:gd name="T2" fmla="*/ 0 w 1196"/>
                <a:gd name="T3" fmla="*/ 735 h 1473"/>
                <a:gd name="T4" fmla="*/ 591 w 1196"/>
                <a:gd name="T5" fmla="*/ 1473 h 1473"/>
                <a:gd name="T6" fmla="*/ 1196 w 1196"/>
                <a:gd name="T7" fmla="*/ 735 h 1473"/>
                <a:gd name="T8" fmla="*/ 591 w 1196"/>
                <a:gd name="T9" fmla="*/ 0 h 1473"/>
                <a:gd name="T10" fmla="*/ 593 w 1196"/>
                <a:gd name="T11" fmla="*/ 1279 h 1473"/>
                <a:gd name="T12" fmla="*/ 230 w 1196"/>
                <a:gd name="T13" fmla="*/ 736 h 1473"/>
                <a:gd name="T14" fmla="*/ 598 w 1196"/>
                <a:gd name="T15" fmla="*/ 191 h 1473"/>
                <a:gd name="T16" fmla="*/ 966 w 1196"/>
                <a:gd name="T17" fmla="*/ 736 h 1473"/>
                <a:gd name="T18" fmla="*/ 593 w 1196"/>
                <a:gd name="T19" fmla="*/ 1279 h 1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6" h="1473">
                  <a:moveTo>
                    <a:pt x="591" y="0"/>
                  </a:moveTo>
                  <a:cubicBezTo>
                    <a:pt x="247" y="0"/>
                    <a:pt x="0" y="221"/>
                    <a:pt x="0" y="735"/>
                  </a:cubicBezTo>
                  <a:cubicBezTo>
                    <a:pt x="0" y="1319"/>
                    <a:pt x="247" y="1473"/>
                    <a:pt x="591" y="1473"/>
                  </a:cubicBezTo>
                  <a:cubicBezTo>
                    <a:pt x="934" y="1473"/>
                    <a:pt x="1196" y="1304"/>
                    <a:pt x="1196" y="735"/>
                  </a:cubicBezTo>
                  <a:cubicBezTo>
                    <a:pt x="1196" y="128"/>
                    <a:pt x="934" y="0"/>
                    <a:pt x="591" y="0"/>
                  </a:cubicBezTo>
                  <a:moveTo>
                    <a:pt x="593" y="1279"/>
                  </a:moveTo>
                  <a:cubicBezTo>
                    <a:pt x="355" y="1279"/>
                    <a:pt x="230" y="1140"/>
                    <a:pt x="230" y="736"/>
                  </a:cubicBezTo>
                  <a:cubicBezTo>
                    <a:pt x="230" y="379"/>
                    <a:pt x="360" y="191"/>
                    <a:pt x="598" y="191"/>
                  </a:cubicBezTo>
                  <a:cubicBezTo>
                    <a:pt x="836" y="191"/>
                    <a:pt x="966" y="315"/>
                    <a:pt x="966" y="736"/>
                  </a:cubicBezTo>
                  <a:cubicBezTo>
                    <a:pt x="966" y="1129"/>
                    <a:pt x="831" y="1279"/>
                    <a:pt x="593" y="1279"/>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íšliḓé">
              <a:extLst>
                <a:ext uri="{FF2B5EF4-FFF2-40B4-BE49-F238E27FC236}">
                  <a16:creationId xmlns:a16="http://schemas.microsoft.com/office/drawing/2014/main" id="{5E7232CC-E291-45A2-A483-4988FA53B15F}"/>
                </a:ext>
              </a:extLst>
            </p:cNvPr>
            <p:cNvSpPr/>
            <p:nvPr/>
          </p:nvSpPr>
          <p:spPr bwMode="auto">
            <a:xfrm>
              <a:off x="2640013" y="2617788"/>
              <a:ext cx="2062163" cy="2784475"/>
            </a:xfrm>
            <a:custGeom>
              <a:avLst/>
              <a:gdLst>
                <a:gd name="T0" fmla="*/ 1066 w 1152"/>
                <a:gd name="T1" fmla="*/ 1019 h 1556"/>
                <a:gd name="T2" fmla="*/ 924 w 1152"/>
                <a:gd name="T3" fmla="*/ 1019 h 1556"/>
                <a:gd name="T4" fmla="*/ 924 w 1152"/>
                <a:gd name="T5" fmla="*/ 601 h 1556"/>
                <a:gd name="T6" fmla="*/ 840 w 1152"/>
                <a:gd name="T7" fmla="*/ 517 h 1556"/>
                <a:gd name="T8" fmla="*/ 807 w 1152"/>
                <a:gd name="T9" fmla="*/ 517 h 1556"/>
                <a:gd name="T10" fmla="*/ 723 w 1152"/>
                <a:gd name="T11" fmla="*/ 601 h 1556"/>
                <a:gd name="T12" fmla="*/ 723 w 1152"/>
                <a:gd name="T13" fmla="*/ 1019 h 1556"/>
                <a:gd name="T14" fmla="*/ 322 w 1152"/>
                <a:gd name="T15" fmla="*/ 1019 h 1556"/>
                <a:gd name="T16" fmla="*/ 274 w 1152"/>
                <a:gd name="T17" fmla="*/ 971 h 1556"/>
                <a:gd name="T18" fmla="*/ 280 w 1152"/>
                <a:gd name="T19" fmla="*/ 949 h 1556"/>
                <a:gd name="T20" fmla="*/ 704 w 1152"/>
                <a:gd name="T21" fmla="*/ 146 h 1556"/>
                <a:gd name="T22" fmla="*/ 669 w 1152"/>
                <a:gd name="T23" fmla="*/ 33 h 1556"/>
                <a:gd name="T24" fmla="*/ 666 w 1152"/>
                <a:gd name="T25" fmla="*/ 31 h 1556"/>
                <a:gd name="T26" fmla="*/ 641 w 1152"/>
                <a:gd name="T27" fmla="*/ 19 h 1556"/>
                <a:gd name="T28" fmla="*/ 531 w 1152"/>
                <a:gd name="T29" fmla="*/ 55 h 1556"/>
                <a:gd name="T30" fmla="*/ 14 w 1152"/>
                <a:gd name="T31" fmla="*/ 1023 h 1556"/>
                <a:gd name="T32" fmla="*/ 0 w 1152"/>
                <a:gd name="T33" fmla="*/ 1077 h 1556"/>
                <a:gd name="T34" fmla="*/ 114 w 1152"/>
                <a:gd name="T35" fmla="*/ 1191 h 1556"/>
                <a:gd name="T36" fmla="*/ 723 w 1152"/>
                <a:gd name="T37" fmla="*/ 1191 h 1556"/>
                <a:gd name="T38" fmla="*/ 723 w 1152"/>
                <a:gd name="T39" fmla="*/ 1455 h 1556"/>
                <a:gd name="T40" fmla="*/ 824 w 1152"/>
                <a:gd name="T41" fmla="*/ 1556 h 1556"/>
                <a:gd name="T42" fmla="*/ 824 w 1152"/>
                <a:gd name="T43" fmla="*/ 1556 h 1556"/>
                <a:gd name="T44" fmla="*/ 924 w 1152"/>
                <a:gd name="T45" fmla="*/ 1455 h 1556"/>
                <a:gd name="T46" fmla="*/ 924 w 1152"/>
                <a:gd name="T47" fmla="*/ 1191 h 1556"/>
                <a:gd name="T48" fmla="*/ 1066 w 1152"/>
                <a:gd name="T49" fmla="*/ 1191 h 1556"/>
                <a:gd name="T50" fmla="*/ 1152 w 1152"/>
                <a:gd name="T51" fmla="*/ 1105 h 1556"/>
                <a:gd name="T52" fmla="*/ 1066 w 1152"/>
                <a:gd name="T53" fmla="*/ 1019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2" h="1556">
                  <a:moveTo>
                    <a:pt x="1066" y="1019"/>
                  </a:moveTo>
                  <a:cubicBezTo>
                    <a:pt x="924" y="1019"/>
                    <a:pt x="924" y="1019"/>
                    <a:pt x="924" y="1019"/>
                  </a:cubicBezTo>
                  <a:cubicBezTo>
                    <a:pt x="924" y="601"/>
                    <a:pt x="924" y="601"/>
                    <a:pt x="924" y="601"/>
                  </a:cubicBezTo>
                  <a:cubicBezTo>
                    <a:pt x="924" y="554"/>
                    <a:pt x="887" y="517"/>
                    <a:pt x="840" y="517"/>
                  </a:cubicBezTo>
                  <a:cubicBezTo>
                    <a:pt x="807" y="517"/>
                    <a:pt x="807" y="517"/>
                    <a:pt x="807" y="517"/>
                  </a:cubicBezTo>
                  <a:cubicBezTo>
                    <a:pt x="761" y="517"/>
                    <a:pt x="723" y="554"/>
                    <a:pt x="723" y="601"/>
                  </a:cubicBezTo>
                  <a:cubicBezTo>
                    <a:pt x="723" y="1019"/>
                    <a:pt x="723" y="1019"/>
                    <a:pt x="723" y="1019"/>
                  </a:cubicBezTo>
                  <a:cubicBezTo>
                    <a:pt x="322" y="1019"/>
                    <a:pt x="322" y="1019"/>
                    <a:pt x="322" y="1019"/>
                  </a:cubicBezTo>
                  <a:cubicBezTo>
                    <a:pt x="296" y="1019"/>
                    <a:pt x="274" y="998"/>
                    <a:pt x="274" y="971"/>
                  </a:cubicBezTo>
                  <a:cubicBezTo>
                    <a:pt x="274" y="963"/>
                    <a:pt x="276" y="956"/>
                    <a:pt x="280" y="949"/>
                  </a:cubicBezTo>
                  <a:cubicBezTo>
                    <a:pt x="704" y="146"/>
                    <a:pt x="704" y="146"/>
                    <a:pt x="704" y="146"/>
                  </a:cubicBezTo>
                  <a:cubicBezTo>
                    <a:pt x="726" y="105"/>
                    <a:pt x="710" y="54"/>
                    <a:pt x="669" y="33"/>
                  </a:cubicBezTo>
                  <a:cubicBezTo>
                    <a:pt x="668" y="32"/>
                    <a:pt x="667" y="31"/>
                    <a:pt x="666" y="31"/>
                  </a:cubicBezTo>
                  <a:cubicBezTo>
                    <a:pt x="641" y="19"/>
                    <a:pt x="641" y="19"/>
                    <a:pt x="641" y="19"/>
                  </a:cubicBezTo>
                  <a:cubicBezTo>
                    <a:pt x="600" y="0"/>
                    <a:pt x="552" y="16"/>
                    <a:pt x="531" y="55"/>
                  </a:cubicBezTo>
                  <a:cubicBezTo>
                    <a:pt x="14" y="1023"/>
                    <a:pt x="14" y="1023"/>
                    <a:pt x="14" y="1023"/>
                  </a:cubicBezTo>
                  <a:cubicBezTo>
                    <a:pt x="5" y="1040"/>
                    <a:pt x="0" y="1058"/>
                    <a:pt x="0" y="1077"/>
                  </a:cubicBezTo>
                  <a:cubicBezTo>
                    <a:pt x="0" y="1140"/>
                    <a:pt x="51" y="1191"/>
                    <a:pt x="114" y="1191"/>
                  </a:cubicBezTo>
                  <a:cubicBezTo>
                    <a:pt x="723" y="1191"/>
                    <a:pt x="723" y="1191"/>
                    <a:pt x="723" y="1191"/>
                  </a:cubicBezTo>
                  <a:cubicBezTo>
                    <a:pt x="723" y="1455"/>
                    <a:pt x="723" y="1455"/>
                    <a:pt x="723" y="1455"/>
                  </a:cubicBezTo>
                  <a:cubicBezTo>
                    <a:pt x="723" y="1511"/>
                    <a:pt x="768" y="1556"/>
                    <a:pt x="824" y="1556"/>
                  </a:cubicBezTo>
                  <a:cubicBezTo>
                    <a:pt x="824" y="1556"/>
                    <a:pt x="824" y="1556"/>
                    <a:pt x="824" y="1556"/>
                  </a:cubicBezTo>
                  <a:cubicBezTo>
                    <a:pt x="879" y="1556"/>
                    <a:pt x="924" y="1511"/>
                    <a:pt x="924" y="1455"/>
                  </a:cubicBezTo>
                  <a:cubicBezTo>
                    <a:pt x="924" y="1191"/>
                    <a:pt x="924" y="1191"/>
                    <a:pt x="924" y="1191"/>
                  </a:cubicBezTo>
                  <a:cubicBezTo>
                    <a:pt x="1066" y="1191"/>
                    <a:pt x="1066" y="1191"/>
                    <a:pt x="1066" y="1191"/>
                  </a:cubicBezTo>
                  <a:cubicBezTo>
                    <a:pt x="1114" y="1191"/>
                    <a:pt x="1152" y="1152"/>
                    <a:pt x="1152" y="1105"/>
                  </a:cubicBezTo>
                  <a:cubicBezTo>
                    <a:pt x="1152" y="1058"/>
                    <a:pt x="1114" y="1019"/>
                    <a:pt x="1066" y="1019"/>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ṡ1iḑè">
              <a:extLst>
                <a:ext uri="{FF2B5EF4-FFF2-40B4-BE49-F238E27FC236}">
                  <a16:creationId xmlns:a16="http://schemas.microsoft.com/office/drawing/2014/main" id="{F0561621-C1EE-4FDB-86D4-BAA7566EB90E}"/>
                </a:ext>
              </a:extLst>
            </p:cNvPr>
            <p:cNvSpPr/>
            <p:nvPr/>
          </p:nvSpPr>
          <p:spPr bwMode="auto">
            <a:xfrm>
              <a:off x="7351713" y="2617788"/>
              <a:ext cx="2062163" cy="2784475"/>
            </a:xfrm>
            <a:custGeom>
              <a:avLst/>
              <a:gdLst>
                <a:gd name="T0" fmla="*/ 1066 w 1152"/>
                <a:gd name="T1" fmla="*/ 1019 h 1556"/>
                <a:gd name="T2" fmla="*/ 924 w 1152"/>
                <a:gd name="T3" fmla="*/ 1019 h 1556"/>
                <a:gd name="T4" fmla="*/ 924 w 1152"/>
                <a:gd name="T5" fmla="*/ 601 h 1556"/>
                <a:gd name="T6" fmla="*/ 840 w 1152"/>
                <a:gd name="T7" fmla="*/ 517 h 1556"/>
                <a:gd name="T8" fmla="*/ 807 w 1152"/>
                <a:gd name="T9" fmla="*/ 517 h 1556"/>
                <a:gd name="T10" fmla="*/ 723 w 1152"/>
                <a:gd name="T11" fmla="*/ 601 h 1556"/>
                <a:gd name="T12" fmla="*/ 723 w 1152"/>
                <a:gd name="T13" fmla="*/ 1019 h 1556"/>
                <a:gd name="T14" fmla="*/ 322 w 1152"/>
                <a:gd name="T15" fmla="*/ 1019 h 1556"/>
                <a:gd name="T16" fmla="*/ 274 w 1152"/>
                <a:gd name="T17" fmla="*/ 971 h 1556"/>
                <a:gd name="T18" fmla="*/ 280 w 1152"/>
                <a:gd name="T19" fmla="*/ 949 h 1556"/>
                <a:gd name="T20" fmla="*/ 704 w 1152"/>
                <a:gd name="T21" fmla="*/ 146 h 1556"/>
                <a:gd name="T22" fmla="*/ 669 w 1152"/>
                <a:gd name="T23" fmla="*/ 33 h 1556"/>
                <a:gd name="T24" fmla="*/ 666 w 1152"/>
                <a:gd name="T25" fmla="*/ 31 h 1556"/>
                <a:gd name="T26" fmla="*/ 641 w 1152"/>
                <a:gd name="T27" fmla="*/ 19 h 1556"/>
                <a:gd name="T28" fmla="*/ 531 w 1152"/>
                <a:gd name="T29" fmla="*/ 55 h 1556"/>
                <a:gd name="T30" fmla="*/ 14 w 1152"/>
                <a:gd name="T31" fmla="*/ 1023 h 1556"/>
                <a:gd name="T32" fmla="*/ 0 w 1152"/>
                <a:gd name="T33" fmla="*/ 1077 h 1556"/>
                <a:gd name="T34" fmla="*/ 114 w 1152"/>
                <a:gd name="T35" fmla="*/ 1191 h 1556"/>
                <a:gd name="T36" fmla="*/ 723 w 1152"/>
                <a:gd name="T37" fmla="*/ 1191 h 1556"/>
                <a:gd name="T38" fmla="*/ 723 w 1152"/>
                <a:gd name="T39" fmla="*/ 1455 h 1556"/>
                <a:gd name="T40" fmla="*/ 824 w 1152"/>
                <a:gd name="T41" fmla="*/ 1556 h 1556"/>
                <a:gd name="T42" fmla="*/ 924 w 1152"/>
                <a:gd name="T43" fmla="*/ 1455 h 1556"/>
                <a:gd name="T44" fmla="*/ 924 w 1152"/>
                <a:gd name="T45" fmla="*/ 1191 h 1556"/>
                <a:gd name="T46" fmla="*/ 1066 w 1152"/>
                <a:gd name="T47" fmla="*/ 1191 h 1556"/>
                <a:gd name="T48" fmla="*/ 1152 w 1152"/>
                <a:gd name="T49" fmla="*/ 1105 h 1556"/>
                <a:gd name="T50" fmla="*/ 1066 w 1152"/>
                <a:gd name="T51" fmla="*/ 1019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2" h="1556">
                  <a:moveTo>
                    <a:pt x="1066" y="1019"/>
                  </a:moveTo>
                  <a:cubicBezTo>
                    <a:pt x="924" y="1019"/>
                    <a:pt x="924" y="1019"/>
                    <a:pt x="924" y="1019"/>
                  </a:cubicBezTo>
                  <a:cubicBezTo>
                    <a:pt x="924" y="601"/>
                    <a:pt x="924" y="601"/>
                    <a:pt x="924" y="601"/>
                  </a:cubicBezTo>
                  <a:cubicBezTo>
                    <a:pt x="924" y="554"/>
                    <a:pt x="887" y="517"/>
                    <a:pt x="840" y="517"/>
                  </a:cubicBezTo>
                  <a:cubicBezTo>
                    <a:pt x="807" y="517"/>
                    <a:pt x="807" y="517"/>
                    <a:pt x="807" y="517"/>
                  </a:cubicBezTo>
                  <a:cubicBezTo>
                    <a:pt x="761" y="517"/>
                    <a:pt x="723" y="554"/>
                    <a:pt x="723" y="601"/>
                  </a:cubicBezTo>
                  <a:cubicBezTo>
                    <a:pt x="723" y="1019"/>
                    <a:pt x="723" y="1019"/>
                    <a:pt x="723" y="1019"/>
                  </a:cubicBezTo>
                  <a:cubicBezTo>
                    <a:pt x="322" y="1019"/>
                    <a:pt x="322" y="1019"/>
                    <a:pt x="322" y="1019"/>
                  </a:cubicBezTo>
                  <a:cubicBezTo>
                    <a:pt x="296" y="1019"/>
                    <a:pt x="274" y="998"/>
                    <a:pt x="274" y="971"/>
                  </a:cubicBezTo>
                  <a:cubicBezTo>
                    <a:pt x="274" y="963"/>
                    <a:pt x="276" y="956"/>
                    <a:pt x="280" y="949"/>
                  </a:cubicBezTo>
                  <a:cubicBezTo>
                    <a:pt x="704" y="146"/>
                    <a:pt x="704" y="146"/>
                    <a:pt x="704" y="146"/>
                  </a:cubicBezTo>
                  <a:cubicBezTo>
                    <a:pt x="726" y="105"/>
                    <a:pt x="710" y="54"/>
                    <a:pt x="669" y="33"/>
                  </a:cubicBezTo>
                  <a:cubicBezTo>
                    <a:pt x="668" y="32"/>
                    <a:pt x="667" y="31"/>
                    <a:pt x="666" y="31"/>
                  </a:cubicBezTo>
                  <a:cubicBezTo>
                    <a:pt x="641" y="19"/>
                    <a:pt x="641" y="19"/>
                    <a:pt x="641" y="19"/>
                  </a:cubicBezTo>
                  <a:cubicBezTo>
                    <a:pt x="600" y="0"/>
                    <a:pt x="552" y="16"/>
                    <a:pt x="531" y="55"/>
                  </a:cubicBezTo>
                  <a:cubicBezTo>
                    <a:pt x="14" y="1023"/>
                    <a:pt x="14" y="1023"/>
                    <a:pt x="14" y="1023"/>
                  </a:cubicBezTo>
                  <a:cubicBezTo>
                    <a:pt x="5" y="1040"/>
                    <a:pt x="0" y="1058"/>
                    <a:pt x="0" y="1077"/>
                  </a:cubicBezTo>
                  <a:cubicBezTo>
                    <a:pt x="0" y="1140"/>
                    <a:pt x="51" y="1191"/>
                    <a:pt x="114" y="1191"/>
                  </a:cubicBezTo>
                  <a:cubicBezTo>
                    <a:pt x="723" y="1191"/>
                    <a:pt x="723" y="1191"/>
                    <a:pt x="723" y="1191"/>
                  </a:cubicBezTo>
                  <a:cubicBezTo>
                    <a:pt x="723" y="1455"/>
                    <a:pt x="723" y="1455"/>
                    <a:pt x="723" y="1455"/>
                  </a:cubicBezTo>
                  <a:cubicBezTo>
                    <a:pt x="723" y="1511"/>
                    <a:pt x="768" y="1556"/>
                    <a:pt x="824" y="1556"/>
                  </a:cubicBezTo>
                  <a:cubicBezTo>
                    <a:pt x="879" y="1556"/>
                    <a:pt x="924" y="1511"/>
                    <a:pt x="924" y="1455"/>
                  </a:cubicBezTo>
                  <a:cubicBezTo>
                    <a:pt x="924" y="1191"/>
                    <a:pt x="924" y="1191"/>
                    <a:pt x="924" y="1191"/>
                  </a:cubicBezTo>
                  <a:cubicBezTo>
                    <a:pt x="1066" y="1191"/>
                    <a:pt x="1066" y="1191"/>
                    <a:pt x="1066" y="1191"/>
                  </a:cubicBezTo>
                  <a:cubicBezTo>
                    <a:pt x="1114" y="1191"/>
                    <a:pt x="1152" y="1152"/>
                    <a:pt x="1152" y="1105"/>
                  </a:cubicBezTo>
                  <a:cubicBezTo>
                    <a:pt x="1152" y="1058"/>
                    <a:pt x="1114" y="1019"/>
                    <a:pt x="1066" y="1019"/>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Sḷîḋè">
              <a:extLst>
                <a:ext uri="{FF2B5EF4-FFF2-40B4-BE49-F238E27FC236}">
                  <a16:creationId xmlns:a16="http://schemas.microsoft.com/office/drawing/2014/main" id="{C9A3D467-7F3E-437E-BA04-82BEFA2BEF8B}"/>
                </a:ext>
              </a:extLst>
            </p:cNvPr>
            <p:cNvSpPr/>
            <p:nvPr/>
          </p:nvSpPr>
          <p:spPr bwMode="auto">
            <a:xfrm>
              <a:off x="2709863" y="2530476"/>
              <a:ext cx="2062163" cy="2782888"/>
            </a:xfrm>
            <a:custGeom>
              <a:avLst/>
              <a:gdLst>
                <a:gd name="T0" fmla="*/ 1066 w 1152"/>
                <a:gd name="T1" fmla="*/ 1019 h 1556"/>
                <a:gd name="T2" fmla="*/ 924 w 1152"/>
                <a:gd name="T3" fmla="*/ 1019 h 1556"/>
                <a:gd name="T4" fmla="*/ 924 w 1152"/>
                <a:gd name="T5" fmla="*/ 601 h 1556"/>
                <a:gd name="T6" fmla="*/ 840 w 1152"/>
                <a:gd name="T7" fmla="*/ 517 h 1556"/>
                <a:gd name="T8" fmla="*/ 807 w 1152"/>
                <a:gd name="T9" fmla="*/ 517 h 1556"/>
                <a:gd name="T10" fmla="*/ 723 w 1152"/>
                <a:gd name="T11" fmla="*/ 601 h 1556"/>
                <a:gd name="T12" fmla="*/ 723 w 1152"/>
                <a:gd name="T13" fmla="*/ 1019 h 1556"/>
                <a:gd name="T14" fmla="*/ 322 w 1152"/>
                <a:gd name="T15" fmla="*/ 1019 h 1556"/>
                <a:gd name="T16" fmla="*/ 275 w 1152"/>
                <a:gd name="T17" fmla="*/ 971 h 1556"/>
                <a:gd name="T18" fmla="*/ 280 w 1152"/>
                <a:gd name="T19" fmla="*/ 949 h 1556"/>
                <a:gd name="T20" fmla="*/ 704 w 1152"/>
                <a:gd name="T21" fmla="*/ 146 h 1556"/>
                <a:gd name="T22" fmla="*/ 670 w 1152"/>
                <a:gd name="T23" fmla="*/ 33 h 1556"/>
                <a:gd name="T24" fmla="*/ 666 w 1152"/>
                <a:gd name="T25" fmla="*/ 31 h 1556"/>
                <a:gd name="T26" fmla="*/ 641 w 1152"/>
                <a:gd name="T27" fmla="*/ 19 h 1556"/>
                <a:gd name="T28" fmla="*/ 531 w 1152"/>
                <a:gd name="T29" fmla="*/ 55 h 1556"/>
                <a:gd name="T30" fmla="*/ 14 w 1152"/>
                <a:gd name="T31" fmla="*/ 1023 h 1556"/>
                <a:gd name="T32" fmla="*/ 0 w 1152"/>
                <a:gd name="T33" fmla="*/ 1077 h 1556"/>
                <a:gd name="T34" fmla="*/ 114 w 1152"/>
                <a:gd name="T35" fmla="*/ 1191 h 1556"/>
                <a:gd name="T36" fmla="*/ 723 w 1152"/>
                <a:gd name="T37" fmla="*/ 1191 h 1556"/>
                <a:gd name="T38" fmla="*/ 723 w 1152"/>
                <a:gd name="T39" fmla="*/ 1455 h 1556"/>
                <a:gd name="T40" fmla="*/ 824 w 1152"/>
                <a:gd name="T41" fmla="*/ 1556 h 1556"/>
                <a:gd name="T42" fmla="*/ 924 w 1152"/>
                <a:gd name="T43" fmla="*/ 1455 h 1556"/>
                <a:gd name="T44" fmla="*/ 924 w 1152"/>
                <a:gd name="T45" fmla="*/ 1191 h 1556"/>
                <a:gd name="T46" fmla="*/ 1066 w 1152"/>
                <a:gd name="T47" fmla="*/ 1191 h 1556"/>
                <a:gd name="T48" fmla="*/ 1152 w 1152"/>
                <a:gd name="T49" fmla="*/ 1105 h 1556"/>
                <a:gd name="T50" fmla="*/ 1066 w 1152"/>
                <a:gd name="T51" fmla="*/ 1019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2" h="1556">
                  <a:moveTo>
                    <a:pt x="1066" y="1019"/>
                  </a:moveTo>
                  <a:cubicBezTo>
                    <a:pt x="924" y="1019"/>
                    <a:pt x="924" y="1019"/>
                    <a:pt x="924" y="1019"/>
                  </a:cubicBezTo>
                  <a:cubicBezTo>
                    <a:pt x="924" y="601"/>
                    <a:pt x="924" y="601"/>
                    <a:pt x="924" y="601"/>
                  </a:cubicBezTo>
                  <a:cubicBezTo>
                    <a:pt x="924" y="554"/>
                    <a:pt x="887" y="517"/>
                    <a:pt x="840" y="517"/>
                  </a:cubicBezTo>
                  <a:cubicBezTo>
                    <a:pt x="807" y="517"/>
                    <a:pt x="807" y="517"/>
                    <a:pt x="807" y="517"/>
                  </a:cubicBezTo>
                  <a:cubicBezTo>
                    <a:pt x="761" y="517"/>
                    <a:pt x="723" y="554"/>
                    <a:pt x="723" y="601"/>
                  </a:cubicBezTo>
                  <a:cubicBezTo>
                    <a:pt x="723" y="1019"/>
                    <a:pt x="723" y="1019"/>
                    <a:pt x="723" y="1019"/>
                  </a:cubicBezTo>
                  <a:cubicBezTo>
                    <a:pt x="322" y="1019"/>
                    <a:pt x="322" y="1019"/>
                    <a:pt x="322" y="1019"/>
                  </a:cubicBezTo>
                  <a:cubicBezTo>
                    <a:pt x="296" y="1019"/>
                    <a:pt x="275" y="998"/>
                    <a:pt x="275" y="971"/>
                  </a:cubicBezTo>
                  <a:cubicBezTo>
                    <a:pt x="275" y="963"/>
                    <a:pt x="276" y="956"/>
                    <a:pt x="280" y="949"/>
                  </a:cubicBezTo>
                  <a:cubicBezTo>
                    <a:pt x="704" y="146"/>
                    <a:pt x="704" y="146"/>
                    <a:pt x="704" y="146"/>
                  </a:cubicBezTo>
                  <a:cubicBezTo>
                    <a:pt x="726" y="105"/>
                    <a:pt x="710" y="54"/>
                    <a:pt x="670" y="33"/>
                  </a:cubicBezTo>
                  <a:cubicBezTo>
                    <a:pt x="668" y="32"/>
                    <a:pt x="667" y="31"/>
                    <a:pt x="666" y="31"/>
                  </a:cubicBezTo>
                  <a:cubicBezTo>
                    <a:pt x="641" y="19"/>
                    <a:pt x="641" y="19"/>
                    <a:pt x="641" y="19"/>
                  </a:cubicBezTo>
                  <a:cubicBezTo>
                    <a:pt x="601" y="0"/>
                    <a:pt x="552" y="16"/>
                    <a:pt x="531" y="55"/>
                  </a:cubicBezTo>
                  <a:cubicBezTo>
                    <a:pt x="14" y="1023"/>
                    <a:pt x="14" y="1023"/>
                    <a:pt x="14" y="1023"/>
                  </a:cubicBezTo>
                  <a:cubicBezTo>
                    <a:pt x="5" y="1040"/>
                    <a:pt x="0" y="1058"/>
                    <a:pt x="0" y="1077"/>
                  </a:cubicBezTo>
                  <a:cubicBezTo>
                    <a:pt x="0" y="1140"/>
                    <a:pt x="51" y="1191"/>
                    <a:pt x="114" y="1191"/>
                  </a:cubicBezTo>
                  <a:cubicBezTo>
                    <a:pt x="723" y="1191"/>
                    <a:pt x="723" y="1191"/>
                    <a:pt x="723" y="1191"/>
                  </a:cubicBezTo>
                  <a:cubicBezTo>
                    <a:pt x="723" y="1455"/>
                    <a:pt x="723" y="1455"/>
                    <a:pt x="723" y="1455"/>
                  </a:cubicBezTo>
                  <a:cubicBezTo>
                    <a:pt x="723" y="1511"/>
                    <a:pt x="768" y="1556"/>
                    <a:pt x="824" y="1556"/>
                  </a:cubicBezTo>
                  <a:cubicBezTo>
                    <a:pt x="879" y="1556"/>
                    <a:pt x="924" y="1511"/>
                    <a:pt x="924" y="1455"/>
                  </a:cubicBezTo>
                  <a:cubicBezTo>
                    <a:pt x="924" y="1191"/>
                    <a:pt x="924" y="1191"/>
                    <a:pt x="924" y="1191"/>
                  </a:cubicBezTo>
                  <a:cubicBezTo>
                    <a:pt x="1066" y="1191"/>
                    <a:pt x="1066" y="1191"/>
                    <a:pt x="1066" y="1191"/>
                  </a:cubicBezTo>
                  <a:cubicBezTo>
                    <a:pt x="1114" y="1191"/>
                    <a:pt x="1152" y="1152"/>
                    <a:pt x="1152" y="1105"/>
                  </a:cubicBezTo>
                  <a:cubicBezTo>
                    <a:pt x="1152" y="1058"/>
                    <a:pt x="1114" y="1019"/>
                    <a:pt x="1066" y="1019"/>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4" name="îṡļiďê">
              <a:extLst>
                <a:ext uri="{FF2B5EF4-FFF2-40B4-BE49-F238E27FC236}">
                  <a16:creationId xmlns:a16="http://schemas.microsoft.com/office/drawing/2014/main" id="{B0A03B3F-423D-4ECF-B380-957807CFF5E9}"/>
                </a:ext>
              </a:extLst>
            </p:cNvPr>
            <p:cNvSpPr/>
            <p:nvPr/>
          </p:nvSpPr>
          <p:spPr bwMode="auto">
            <a:xfrm>
              <a:off x="7485063" y="2530476"/>
              <a:ext cx="2062163" cy="2782888"/>
            </a:xfrm>
            <a:custGeom>
              <a:avLst/>
              <a:gdLst>
                <a:gd name="T0" fmla="*/ 1066 w 1152"/>
                <a:gd name="T1" fmla="*/ 1019 h 1556"/>
                <a:gd name="T2" fmla="*/ 924 w 1152"/>
                <a:gd name="T3" fmla="*/ 1019 h 1556"/>
                <a:gd name="T4" fmla="*/ 924 w 1152"/>
                <a:gd name="T5" fmla="*/ 601 h 1556"/>
                <a:gd name="T6" fmla="*/ 840 w 1152"/>
                <a:gd name="T7" fmla="*/ 517 h 1556"/>
                <a:gd name="T8" fmla="*/ 806 w 1152"/>
                <a:gd name="T9" fmla="*/ 517 h 1556"/>
                <a:gd name="T10" fmla="*/ 723 w 1152"/>
                <a:gd name="T11" fmla="*/ 601 h 1556"/>
                <a:gd name="T12" fmla="*/ 723 w 1152"/>
                <a:gd name="T13" fmla="*/ 1019 h 1556"/>
                <a:gd name="T14" fmla="*/ 322 w 1152"/>
                <a:gd name="T15" fmla="*/ 1019 h 1556"/>
                <a:gd name="T16" fmla="*/ 274 w 1152"/>
                <a:gd name="T17" fmla="*/ 971 h 1556"/>
                <a:gd name="T18" fmla="*/ 279 w 1152"/>
                <a:gd name="T19" fmla="*/ 949 h 1556"/>
                <a:gd name="T20" fmla="*/ 704 w 1152"/>
                <a:gd name="T21" fmla="*/ 146 h 1556"/>
                <a:gd name="T22" fmla="*/ 669 w 1152"/>
                <a:gd name="T23" fmla="*/ 33 h 1556"/>
                <a:gd name="T24" fmla="*/ 665 w 1152"/>
                <a:gd name="T25" fmla="*/ 31 h 1556"/>
                <a:gd name="T26" fmla="*/ 640 w 1152"/>
                <a:gd name="T27" fmla="*/ 19 h 1556"/>
                <a:gd name="T28" fmla="*/ 531 w 1152"/>
                <a:gd name="T29" fmla="*/ 55 h 1556"/>
                <a:gd name="T30" fmla="*/ 13 w 1152"/>
                <a:gd name="T31" fmla="*/ 1023 h 1556"/>
                <a:gd name="T32" fmla="*/ 0 w 1152"/>
                <a:gd name="T33" fmla="*/ 1077 h 1556"/>
                <a:gd name="T34" fmla="*/ 113 w 1152"/>
                <a:gd name="T35" fmla="*/ 1191 h 1556"/>
                <a:gd name="T36" fmla="*/ 723 w 1152"/>
                <a:gd name="T37" fmla="*/ 1191 h 1556"/>
                <a:gd name="T38" fmla="*/ 723 w 1152"/>
                <a:gd name="T39" fmla="*/ 1455 h 1556"/>
                <a:gd name="T40" fmla="*/ 823 w 1152"/>
                <a:gd name="T41" fmla="*/ 1556 h 1556"/>
                <a:gd name="T42" fmla="*/ 924 w 1152"/>
                <a:gd name="T43" fmla="*/ 1455 h 1556"/>
                <a:gd name="T44" fmla="*/ 924 w 1152"/>
                <a:gd name="T45" fmla="*/ 1191 h 1556"/>
                <a:gd name="T46" fmla="*/ 1066 w 1152"/>
                <a:gd name="T47" fmla="*/ 1191 h 1556"/>
                <a:gd name="T48" fmla="*/ 1152 w 1152"/>
                <a:gd name="T49" fmla="*/ 1105 h 1556"/>
                <a:gd name="T50" fmla="*/ 1066 w 1152"/>
                <a:gd name="T51" fmla="*/ 1019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2" h="1556">
                  <a:moveTo>
                    <a:pt x="1066" y="1019"/>
                  </a:moveTo>
                  <a:cubicBezTo>
                    <a:pt x="924" y="1019"/>
                    <a:pt x="924" y="1019"/>
                    <a:pt x="924" y="1019"/>
                  </a:cubicBezTo>
                  <a:cubicBezTo>
                    <a:pt x="924" y="601"/>
                    <a:pt x="924" y="601"/>
                    <a:pt x="924" y="601"/>
                  </a:cubicBezTo>
                  <a:cubicBezTo>
                    <a:pt x="924" y="554"/>
                    <a:pt x="886" y="517"/>
                    <a:pt x="840" y="517"/>
                  </a:cubicBezTo>
                  <a:cubicBezTo>
                    <a:pt x="806" y="517"/>
                    <a:pt x="806" y="517"/>
                    <a:pt x="806" y="517"/>
                  </a:cubicBezTo>
                  <a:cubicBezTo>
                    <a:pt x="760" y="517"/>
                    <a:pt x="723" y="554"/>
                    <a:pt x="723" y="601"/>
                  </a:cubicBezTo>
                  <a:cubicBezTo>
                    <a:pt x="723" y="1019"/>
                    <a:pt x="723" y="1019"/>
                    <a:pt x="723" y="1019"/>
                  </a:cubicBezTo>
                  <a:cubicBezTo>
                    <a:pt x="322" y="1019"/>
                    <a:pt x="322" y="1019"/>
                    <a:pt x="322" y="1019"/>
                  </a:cubicBezTo>
                  <a:cubicBezTo>
                    <a:pt x="295" y="1019"/>
                    <a:pt x="274" y="998"/>
                    <a:pt x="274" y="971"/>
                  </a:cubicBezTo>
                  <a:cubicBezTo>
                    <a:pt x="274" y="963"/>
                    <a:pt x="276" y="956"/>
                    <a:pt x="279" y="949"/>
                  </a:cubicBezTo>
                  <a:cubicBezTo>
                    <a:pt x="704" y="146"/>
                    <a:pt x="704" y="146"/>
                    <a:pt x="704" y="146"/>
                  </a:cubicBezTo>
                  <a:cubicBezTo>
                    <a:pt x="725" y="105"/>
                    <a:pt x="710" y="54"/>
                    <a:pt x="669" y="33"/>
                  </a:cubicBezTo>
                  <a:cubicBezTo>
                    <a:pt x="668" y="32"/>
                    <a:pt x="667" y="31"/>
                    <a:pt x="665" y="31"/>
                  </a:cubicBezTo>
                  <a:cubicBezTo>
                    <a:pt x="640" y="19"/>
                    <a:pt x="640" y="19"/>
                    <a:pt x="640" y="19"/>
                  </a:cubicBezTo>
                  <a:cubicBezTo>
                    <a:pt x="600" y="0"/>
                    <a:pt x="552" y="16"/>
                    <a:pt x="531" y="55"/>
                  </a:cubicBezTo>
                  <a:cubicBezTo>
                    <a:pt x="13" y="1023"/>
                    <a:pt x="13" y="1023"/>
                    <a:pt x="13" y="1023"/>
                  </a:cubicBezTo>
                  <a:cubicBezTo>
                    <a:pt x="4" y="1040"/>
                    <a:pt x="0" y="1058"/>
                    <a:pt x="0" y="1077"/>
                  </a:cubicBezTo>
                  <a:cubicBezTo>
                    <a:pt x="0" y="1140"/>
                    <a:pt x="51" y="1191"/>
                    <a:pt x="113" y="1191"/>
                  </a:cubicBezTo>
                  <a:cubicBezTo>
                    <a:pt x="723" y="1191"/>
                    <a:pt x="723" y="1191"/>
                    <a:pt x="723" y="1191"/>
                  </a:cubicBezTo>
                  <a:cubicBezTo>
                    <a:pt x="723" y="1455"/>
                    <a:pt x="723" y="1455"/>
                    <a:pt x="723" y="1455"/>
                  </a:cubicBezTo>
                  <a:cubicBezTo>
                    <a:pt x="723" y="1511"/>
                    <a:pt x="768" y="1556"/>
                    <a:pt x="823" y="1556"/>
                  </a:cubicBezTo>
                  <a:cubicBezTo>
                    <a:pt x="879" y="1556"/>
                    <a:pt x="924" y="1511"/>
                    <a:pt x="924" y="1455"/>
                  </a:cubicBezTo>
                  <a:cubicBezTo>
                    <a:pt x="924" y="1191"/>
                    <a:pt x="924" y="1191"/>
                    <a:pt x="924" y="1191"/>
                  </a:cubicBezTo>
                  <a:cubicBezTo>
                    <a:pt x="1066" y="1191"/>
                    <a:pt x="1066" y="1191"/>
                    <a:pt x="1066" y="1191"/>
                  </a:cubicBezTo>
                  <a:cubicBezTo>
                    <a:pt x="1113" y="1191"/>
                    <a:pt x="1152" y="1152"/>
                    <a:pt x="1152" y="1105"/>
                  </a:cubicBezTo>
                  <a:cubicBezTo>
                    <a:pt x="1152" y="1058"/>
                    <a:pt x="1113" y="1019"/>
                    <a:pt x="1066" y="1019"/>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5" name="ïSļidê">
              <a:extLst>
                <a:ext uri="{FF2B5EF4-FFF2-40B4-BE49-F238E27FC236}">
                  <a16:creationId xmlns:a16="http://schemas.microsoft.com/office/drawing/2014/main" id="{D170379E-536A-4212-B5A2-F8DCC0ECD7FD}"/>
                </a:ext>
              </a:extLst>
            </p:cNvPr>
            <p:cNvSpPr/>
            <p:nvPr/>
          </p:nvSpPr>
          <p:spPr bwMode="auto">
            <a:xfrm>
              <a:off x="5059363" y="2454276"/>
              <a:ext cx="2138363" cy="2636838"/>
            </a:xfrm>
            <a:custGeom>
              <a:avLst/>
              <a:gdLst>
                <a:gd name="T0" fmla="*/ 590 w 1195"/>
                <a:gd name="T1" fmla="*/ 0 h 1473"/>
                <a:gd name="T2" fmla="*/ 0 w 1195"/>
                <a:gd name="T3" fmla="*/ 735 h 1473"/>
                <a:gd name="T4" fmla="*/ 590 w 1195"/>
                <a:gd name="T5" fmla="*/ 1473 h 1473"/>
                <a:gd name="T6" fmla="*/ 1195 w 1195"/>
                <a:gd name="T7" fmla="*/ 735 h 1473"/>
                <a:gd name="T8" fmla="*/ 590 w 1195"/>
                <a:gd name="T9" fmla="*/ 0 h 1473"/>
                <a:gd name="T10" fmla="*/ 592 w 1195"/>
                <a:gd name="T11" fmla="*/ 1279 h 1473"/>
                <a:gd name="T12" fmla="*/ 230 w 1195"/>
                <a:gd name="T13" fmla="*/ 736 h 1473"/>
                <a:gd name="T14" fmla="*/ 597 w 1195"/>
                <a:gd name="T15" fmla="*/ 191 h 1473"/>
                <a:gd name="T16" fmla="*/ 965 w 1195"/>
                <a:gd name="T17" fmla="*/ 736 h 1473"/>
                <a:gd name="T18" fmla="*/ 592 w 1195"/>
                <a:gd name="T19" fmla="*/ 1279 h 1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5" h="1473">
                  <a:moveTo>
                    <a:pt x="590" y="0"/>
                  </a:moveTo>
                  <a:cubicBezTo>
                    <a:pt x="246" y="0"/>
                    <a:pt x="0" y="221"/>
                    <a:pt x="0" y="735"/>
                  </a:cubicBezTo>
                  <a:cubicBezTo>
                    <a:pt x="0" y="1318"/>
                    <a:pt x="246" y="1473"/>
                    <a:pt x="590" y="1473"/>
                  </a:cubicBezTo>
                  <a:cubicBezTo>
                    <a:pt x="934" y="1473"/>
                    <a:pt x="1195" y="1304"/>
                    <a:pt x="1195" y="735"/>
                  </a:cubicBezTo>
                  <a:cubicBezTo>
                    <a:pt x="1195" y="127"/>
                    <a:pt x="934" y="0"/>
                    <a:pt x="590" y="0"/>
                  </a:cubicBezTo>
                  <a:close/>
                  <a:moveTo>
                    <a:pt x="592" y="1279"/>
                  </a:moveTo>
                  <a:cubicBezTo>
                    <a:pt x="354" y="1279"/>
                    <a:pt x="230" y="1140"/>
                    <a:pt x="230" y="736"/>
                  </a:cubicBezTo>
                  <a:cubicBezTo>
                    <a:pt x="230" y="379"/>
                    <a:pt x="359" y="191"/>
                    <a:pt x="597" y="191"/>
                  </a:cubicBezTo>
                  <a:cubicBezTo>
                    <a:pt x="836" y="191"/>
                    <a:pt x="965" y="315"/>
                    <a:pt x="965" y="736"/>
                  </a:cubicBezTo>
                  <a:cubicBezTo>
                    <a:pt x="965" y="1129"/>
                    <a:pt x="830" y="1279"/>
                    <a:pt x="592" y="1279"/>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6" name="ïṧlide">
              <a:extLst>
                <a:ext uri="{FF2B5EF4-FFF2-40B4-BE49-F238E27FC236}">
                  <a16:creationId xmlns:a16="http://schemas.microsoft.com/office/drawing/2014/main" id="{001CC776-782B-4C0E-945E-FFA0245C666E}"/>
                </a:ext>
              </a:extLst>
            </p:cNvPr>
            <p:cNvSpPr/>
            <p:nvPr/>
          </p:nvSpPr>
          <p:spPr bwMode="auto">
            <a:xfrm>
              <a:off x="5529263" y="1376363"/>
              <a:ext cx="184150" cy="185738"/>
            </a:xfrm>
            <a:prstGeom prst="ellipse">
              <a:avLst/>
            </a:pr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ŝļídè">
              <a:extLst>
                <a:ext uri="{FF2B5EF4-FFF2-40B4-BE49-F238E27FC236}">
                  <a16:creationId xmlns:a16="http://schemas.microsoft.com/office/drawing/2014/main" id="{621A0CF7-AC3C-4B84-8FFE-7917CC75ABAF}"/>
                </a:ext>
              </a:extLst>
            </p:cNvPr>
            <p:cNvSpPr/>
            <p:nvPr/>
          </p:nvSpPr>
          <p:spPr bwMode="auto">
            <a:xfrm>
              <a:off x="5588000" y="1338263"/>
              <a:ext cx="517525" cy="671513"/>
            </a:xfrm>
            <a:prstGeom prst="ellipse">
              <a:avLst/>
            </a:pr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ŝḻíḍê">
              <a:extLst>
                <a:ext uri="{FF2B5EF4-FFF2-40B4-BE49-F238E27FC236}">
                  <a16:creationId xmlns:a16="http://schemas.microsoft.com/office/drawing/2014/main" id="{C87BF18C-BC08-41A2-8CF8-56C4D15E476C}"/>
                </a:ext>
              </a:extLst>
            </p:cNvPr>
            <p:cNvSpPr/>
            <p:nvPr/>
          </p:nvSpPr>
          <p:spPr bwMode="auto">
            <a:xfrm>
              <a:off x="6105525" y="1671638"/>
              <a:ext cx="0" cy="1588"/>
            </a:xfrm>
            <a:custGeom>
              <a:avLst/>
              <a:gdLst>
                <a:gd name="T0" fmla="*/ 1 h 1"/>
                <a:gd name="T1" fmla="*/ 1 h 1"/>
                <a:gd name="T2" fmla="*/ 1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ṡ1ïdè">
              <a:extLst>
                <a:ext uri="{FF2B5EF4-FFF2-40B4-BE49-F238E27FC236}">
                  <a16:creationId xmlns:a16="http://schemas.microsoft.com/office/drawing/2014/main" id="{BD086513-BBE4-458F-AF33-29FD7256C9AF}"/>
                </a:ext>
              </a:extLst>
            </p:cNvPr>
            <p:cNvSpPr/>
            <p:nvPr/>
          </p:nvSpPr>
          <p:spPr bwMode="auto">
            <a:xfrm>
              <a:off x="5588000" y="1622426"/>
              <a:ext cx="517525" cy="387350"/>
            </a:xfrm>
            <a:custGeom>
              <a:avLst/>
              <a:gdLst>
                <a:gd name="T0" fmla="*/ 288 w 289"/>
                <a:gd name="T1" fmla="*/ 0 h 216"/>
                <a:gd name="T2" fmla="*/ 144 w 289"/>
                <a:gd name="T3" fmla="*/ 160 h 216"/>
                <a:gd name="T4" fmla="*/ 1 w 289"/>
                <a:gd name="T5" fmla="*/ 0 h 216"/>
                <a:gd name="T6" fmla="*/ 0 w 289"/>
                <a:gd name="T7" fmla="*/ 29 h 216"/>
                <a:gd name="T8" fmla="*/ 144 w 289"/>
                <a:gd name="T9" fmla="*/ 216 h 216"/>
                <a:gd name="T10" fmla="*/ 289 w 289"/>
                <a:gd name="T11" fmla="*/ 29 h 216"/>
                <a:gd name="T12" fmla="*/ 289 w 289"/>
                <a:gd name="T13" fmla="*/ 29 h 216"/>
                <a:gd name="T14" fmla="*/ 289 w 289"/>
                <a:gd name="T15" fmla="*/ 28 h 216"/>
                <a:gd name="T16" fmla="*/ 289 w 289"/>
                <a:gd name="T17" fmla="*/ 28 h 216"/>
                <a:gd name="T18" fmla="*/ 289 w 289"/>
                <a:gd name="T19" fmla="*/ 27 h 216"/>
                <a:gd name="T20" fmla="*/ 289 w 289"/>
                <a:gd name="T21" fmla="*/ 27 h 216"/>
                <a:gd name="T22" fmla="*/ 288 w 289"/>
                <a:gd name="T2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16">
                  <a:moveTo>
                    <a:pt x="288" y="0"/>
                  </a:moveTo>
                  <a:cubicBezTo>
                    <a:pt x="277" y="90"/>
                    <a:pt x="217" y="160"/>
                    <a:pt x="144" y="160"/>
                  </a:cubicBezTo>
                  <a:cubicBezTo>
                    <a:pt x="72" y="160"/>
                    <a:pt x="12" y="90"/>
                    <a:pt x="1" y="0"/>
                  </a:cubicBezTo>
                  <a:cubicBezTo>
                    <a:pt x="0" y="10"/>
                    <a:pt x="0" y="19"/>
                    <a:pt x="0" y="29"/>
                  </a:cubicBezTo>
                  <a:cubicBezTo>
                    <a:pt x="0" y="132"/>
                    <a:pt x="64" y="216"/>
                    <a:pt x="144" y="216"/>
                  </a:cubicBezTo>
                  <a:cubicBezTo>
                    <a:pt x="224" y="216"/>
                    <a:pt x="289" y="132"/>
                    <a:pt x="289" y="29"/>
                  </a:cubicBezTo>
                  <a:cubicBezTo>
                    <a:pt x="289" y="29"/>
                    <a:pt x="289" y="29"/>
                    <a:pt x="289" y="29"/>
                  </a:cubicBezTo>
                  <a:cubicBezTo>
                    <a:pt x="289" y="28"/>
                    <a:pt x="289" y="28"/>
                    <a:pt x="289" y="28"/>
                  </a:cubicBezTo>
                  <a:cubicBezTo>
                    <a:pt x="289" y="28"/>
                    <a:pt x="289" y="28"/>
                    <a:pt x="289" y="28"/>
                  </a:cubicBezTo>
                  <a:cubicBezTo>
                    <a:pt x="289" y="28"/>
                    <a:pt x="289" y="28"/>
                    <a:pt x="289" y="27"/>
                  </a:cubicBezTo>
                  <a:cubicBezTo>
                    <a:pt x="289" y="27"/>
                    <a:pt x="289" y="27"/>
                    <a:pt x="289" y="27"/>
                  </a:cubicBezTo>
                  <a:cubicBezTo>
                    <a:pt x="289" y="18"/>
                    <a:pt x="289" y="9"/>
                    <a:pt x="288"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ḻíḋé">
              <a:extLst>
                <a:ext uri="{FF2B5EF4-FFF2-40B4-BE49-F238E27FC236}">
                  <a16:creationId xmlns:a16="http://schemas.microsoft.com/office/drawing/2014/main" id="{C52B7D37-1893-4532-A150-5669E22C7DD0}"/>
                </a:ext>
              </a:extLst>
            </p:cNvPr>
            <p:cNvSpPr/>
            <p:nvPr/>
          </p:nvSpPr>
          <p:spPr bwMode="auto">
            <a:xfrm>
              <a:off x="5980113" y="2559051"/>
              <a:ext cx="401638" cy="190500"/>
            </a:xfrm>
            <a:custGeom>
              <a:avLst/>
              <a:gdLst>
                <a:gd name="T0" fmla="*/ 220 w 224"/>
                <a:gd name="T1" fmla="*/ 55 h 107"/>
                <a:gd name="T2" fmla="*/ 189 w 224"/>
                <a:gd name="T3" fmla="*/ 85 h 107"/>
                <a:gd name="T4" fmla="*/ 82 w 224"/>
                <a:gd name="T5" fmla="*/ 106 h 107"/>
                <a:gd name="T6" fmla="*/ 53 w 224"/>
                <a:gd name="T7" fmla="*/ 105 h 107"/>
                <a:gd name="T8" fmla="*/ 4 w 224"/>
                <a:gd name="T9" fmla="*/ 83 h 107"/>
                <a:gd name="T10" fmla="*/ 2 w 224"/>
                <a:gd name="T11" fmla="*/ 74 h 107"/>
                <a:gd name="T12" fmla="*/ 4 w 224"/>
                <a:gd name="T13" fmla="*/ 72 h 107"/>
                <a:gd name="T14" fmla="*/ 91 w 224"/>
                <a:gd name="T15" fmla="*/ 27 h 107"/>
                <a:gd name="T16" fmla="*/ 188 w 224"/>
                <a:gd name="T17" fmla="*/ 3 h 107"/>
                <a:gd name="T18" fmla="*/ 220 w 224"/>
                <a:gd name="T19"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07">
                  <a:moveTo>
                    <a:pt x="220" y="55"/>
                  </a:moveTo>
                  <a:cubicBezTo>
                    <a:pt x="217" y="68"/>
                    <a:pt x="203" y="78"/>
                    <a:pt x="189" y="85"/>
                  </a:cubicBezTo>
                  <a:cubicBezTo>
                    <a:pt x="157" y="100"/>
                    <a:pt x="119" y="104"/>
                    <a:pt x="82" y="106"/>
                  </a:cubicBezTo>
                  <a:cubicBezTo>
                    <a:pt x="72" y="107"/>
                    <a:pt x="62" y="106"/>
                    <a:pt x="53" y="105"/>
                  </a:cubicBezTo>
                  <a:cubicBezTo>
                    <a:pt x="35" y="104"/>
                    <a:pt x="17" y="96"/>
                    <a:pt x="4" y="83"/>
                  </a:cubicBezTo>
                  <a:cubicBezTo>
                    <a:pt x="1" y="81"/>
                    <a:pt x="0" y="77"/>
                    <a:pt x="2" y="74"/>
                  </a:cubicBezTo>
                  <a:cubicBezTo>
                    <a:pt x="3" y="73"/>
                    <a:pt x="3" y="72"/>
                    <a:pt x="4" y="72"/>
                  </a:cubicBezTo>
                  <a:cubicBezTo>
                    <a:pt x="24" y="50"/>
                    <a:pt x="57" y="36"/>
                    <a:pt x="91" y="27"/>
                  </a:cubicBezTo>
                  <a:cubicBezTo>
                    <a:pt x="116" y="19"/>
                    <a:pt x="160" y="0"/>
                    <a:pt x="188" y="3"/>
                  </a:cubicBezTo>
                  <a:cubicBezTo>
                    <a:pt x="215" y="5"/>
                    <a:pt x="224" y="39"/>
                    <a:pt x="220" y="55"/>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liḍé">
              <a:extLst>
                <a:ext uri="{FF2B5EF4-FFF2-40B4-BE49-F238E27FC236}">
                  <a16:creationId xmlns:a16="http://schemas.microsoft.com/office/drawing/2014/main" id="{6FC8CF23-AD6A-4B56-A47E-8B4E40F6FA45}"/>
                </a:ext>
              </a:extLst>
            </p:cNvPr>
            <p:cNvSpPr/>
            <p:nvPr/>
          </p:nvSpPr>
          <p:spPr bwMode="auto">
            <a:xfrm>
              <a:off x="5981700" y="2563813"/>
              <a:ext cx="395288" cy="184150"/>
            </a:xfrm>
            <a:custGeom>
              <a:avLst/>
              <a:gdLst>
                <a:gd name="T0" fmla="*/ 181 w 220"/>
                <a:gd name="T1" fmla="*/ 0 h 103"/>
                <a:gd name="T2" fmla="*/ 90 w 220"/>
                <a:gd name="T3" fmla="*/ 24 h 103"/>
                <a:gd name="T4" fmla="*/ 3 w 220"/>
                <a:gd name="T5" fmla="*/ 69 h 103"/>
                <a:gd name="T6" fmla="*/ 1 w 220"/>
                <a:gd name="T7" fmla="*/ 71 h 103"/>
                <a:gd name="T8" fmla="*/ 0 w 220"/>
                <a:gd name="T9" fmla="*/ 74 h 103"/>
                <a:gd name="T10" fmla="*/ 3 w 220"/>
                <a:gd name="T11" fmla="*/ 80 h 103"/>
                <a:gd name="T12" fmla="*/ 52 w 220"/>
                <a:gd name="T13" fmla="*/ 102 h 103"/>
                <a:gd name="T14" fmla="*/ 70 w 220"/>
                <a:gd name="T15" fmla="*/ 103 h 103"/>
                <a:gd name="T16" fmla="*/ 81 w 220"/>
                <a:gd name="T17" fmla="*/ 103 h 103"/>
                <a:gd name="T18" fmla="*/ 188 w 220"/>
                <a:gd name="T19" fmla="*/ 82 h 103"/>
                <a:gd name="T20" fmla="*/ 219 w 220"/>
                <a:gd name="T21" fmla="*/ 52 h 103"/>
                <a:gd name="T22" fmla="*/ 220 w 220"/>
                <a:gd name="T23" fmla="*/ 44 h 103"/>
                <a:gd name="T24" fmla="*/ 187 w 220"/>
                <a:gd name="T25" fmla="*/ 0 h 103"/>
                <a:gd name="T26" fmla="*/ 181 w 220"/>
                <a:gd name="T2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103">
                  <a:moveTo>
                    <a:pt x="181" y="0"/>
                  </a:moveTo>
                  <a:cubicBezTo>
                    <a:pt x="154" y="0"/>
                    <a:pt x="113" y="17"/>
                    <a:pt x="90" y="24"/>
                  </a:cubicBezTo>
                  <a:cubicBezTo>
                    <a:pt x="56" y="33"/>
                    <a:pt x="23" y="47"/>
                    <a:pt x="3" y="69"/>
                  </a:cubicBezTo>
                  <a:cubicBezTo>
                    <a:pt x="2" y="69"/>
                    <a:pt x="2" y="70"/>
                    <a:pt x="1" y="71"/>
                  </a:cubicBezTo>
                  <a:cubicBezTo>
                    <a:pt x="0" y="72"/>
                    <a:pt x="0" y="73"/>
                    <a:pt x="0" y="74"/>
                  </a:cubicBezTo>
                  <a:cubicBezTo>
                    <a:pt x="0" y="77"/>
                    <a:pt x="1" y="79"/>
                    <a:pt x="3" y="80"/>
                  </a:cubicBezTo>
                  <a:cubicBezTo>
                    <a:pt x="16" y="93"/>
                    <a:pt x="34" y="101"/>
                    <a:pt x="52" y="102"/>
                  </a:cubicBezTo>
                  <a:cubicBezTo>
                    <a:pt x="58" y="103"/>
                    <a:pt x="64" y="103"/>
                    <a:pt x="70" y="103"/>
                  </a:cubicBezTo>
                  <a:cubicBezTo>
                    <a:pt x="73" y="103"/>
                    <a:pt x="77" y="103"/>
                    <a:pt x="81" y="103"/>
                  </a:cubicBezTo>
                  <a:cubicBezTo>
                    <a:pt x="118" y="101"/>
                    <a:pt x="156" y="97"/>
                    <a:pt x="188" y="82"/>
                  </a:cubicBezTo>
                  <a:cubicBezTo>
                    <a:pt x="202" y="75"/>
                    <a:pt x="216" y="65"/>
                    <a:pt x="219" y="52"/>
                  </a:cubicBezTo>
                  <a:cubicBezTo>
                    <a:pt x="220" y="50"/>
                    <a:pt x="220" y="47"/>
                    <a:pt x="220" y="44"/>
                  </a:cubicBezTo>
                  <a:cubicBezTo>
                    <a:pt x="220" y="27"/>
                    <a:pt x="210" y="2"/>
                    <a:pt x="187" y="0"/>
                  </a:cubicBezTo>
                  <a:cubicBezTo>
                    <a:pt x="185" y="0"/>
                    <a:pt x="183" y="0"/>
                    <a:pt x="181"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ṩ1îďé">
              <a:extLst>
                <a:ext uri="{FF2B5EF4-FFF2-40B4-BE49-F238E27FC236}">
                  <a16:creationId xmlns:a16="http://schemas.microsoft.com/office/drawing/2014/main" id="{AD38C534-4858-4DFC-973C-9AB5B62A7FE1}"/>
                </a:ext>
              </a:extLst>
            </p:cNvPr>
            <p:cNvSpPr/>
            <p:nvPr/>
          </p:nvSpPr>
          <p:spPr bwMode="auto">
            <a:xfrm>
              <a:off x="5643563" y="2112963"/>
              <a:ext cx="1073150" cy="635000"/>
            </a:xfrm>
            <a:custGeom>
              <a:avLst/>
              <a:gdLst>
                <a:gd name="T0" fmla="*/ 11 w 599"/>
                <a:gd name="T1" fmla="*/ 208 h 355"/>
                <a:gd name="T2" fmla="*/ 6 w 599"/>
                <a:gd name="T3" fmla="*/ 269 h 355"/>
                <a:gd name="T4" fmla="*/ 42 w 599"/>
                <a:gd name="T5" fmla="*/ 319 h 355"/>
                <a:gd name="T6" fmla="*/ 189 w 599"/>
                <a:gd name="T7" fmla="*/ 355 h 355"/>
                <a:gd name="T8" fmla="*/ 325 w 599"/>
                <a:gd name="T9" fmla="*/ 346 h 355"/>
                <a:gd name="T10" fmla="*/ 369 w 599"/>
                <a:gd name="T11" fmla="*/ 336 h 355"/>
                <a:gd name="T12" fmla="*/ 407 w 599"/>
                <a:gd name="T13" fmla="*/ 297 h 355"/>
                <a:gd name="T14" fmla="*/ 394 w 599"/>
                <a:gd name="T15" fmla="*/ 247 h 355"/>
                <a:gd name="T16" fmla="*/ 348 w 599"/>
                <a:gd name="T17" fmla="*/ 235 h 355"/>
                <a:gd name="T18" fmla="*/ 256 w 599"/>
                <a:gd name="T19" fmla="*/ 229 h 355"/>
                <a:gd name="T20" fmla="*/ 288 w 599"/>
                <a:gd name="T21" fmla="*/ 208 h 355"/>
                <a:gd name="T22" fmla="*/ 324 w 599"/>
                <a:gd name="T23" fmla="*/ 170 h 355"/>
                <a:gd name="T24" fmla="*/ 377 w 599"/>
                <a:gd name="T25" fmla="*/ 115 h 355"/>
                <a:gd name="T26" fmla="*/ 404 w 599"/>
                <a:gd name="T27" fmla="*/ 159 h 355"/>
                <a:gd name="T28" fmla="*/ 445 w 599"/>
                <a:gd name="T29" fmla="*/ 191 h 355"/>
                <a:gd name="T30" fmla="*/ 535 w 599"/>
                <a:gd name="T31" fmla="*/ 281 h 355"/>
                <a:gd name="T32" fmla="*/ 599 w 599"/>
                <a:gd name="T33" fmla="*/ 249 h 355"/>
                <a:gd name="T34" fmla="*/ 586 w 599"/>
                <a:gd name="T35" fmla="*/ 225 h 355"/>
                <a:gd name="T36" fmla="*/ 581 w 599"/>
                <a:gd name="T37" fmla="*/ 219 h 355"/>
                <a:gd name="T38" fmla="*/ 568 w 599"/>
                <a:gd name="T39" fmla="*/ 217 h 355"/>
                <a:gd name="T40" fmla="*/ 546 w 599"/>
                <a:gd name="T41" fmla="*/ 191 h 355"/>
                <a:gd name="T42" fmla="*/ 490 w 599"/>
                <a:gd name="T43" fmla="*/ 114 h 355"/>
                <a:gd name="T44" fmla="*/ 450 w 599"/>
                <a:gd name="T45" fmla="*/ 55 h 355"/>
                <a:gd name="T46" fmla="*/ 427 w 599"/>
                <a:gd name="T47" fmla="*/ 19 h 355"/>
                <a:gd name="T48" fmla="*/ 391 w 599"/>
                <a:gd name="T49" fmla="*/ 0 h 355"/>
                <a:gd name="T50" fmla="*/ 356 w 599"/>
                <a:gd name="T51" fmla="*/ 12 h 355"/>
                <a:gd name="T52" fmla="*/ 261 w 599"/>
                <a:gd name="T53" fmla="*/ 77 h 355"/>
                <a:gd name="T54" fmla="*/ 211 w 599"/>
                <a:gd name="T55" fmla="*/ 110 h 355"/>
                <a:gd name="T56" fmla="*/ 188 w 599"/>
                <a:gd name="T57" fmla="*/ 119 h 355"/>
                <a:gd name="T58" fmla="*/ 154 w 599"/>
                <a:gd name="T59" fmla="*/ 147 h 355"/>
                <a:gd name="T60" fmla="*/ 11 w 599"/>
                <a:gd name="T61" fmla="*/ 20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9" h="355">
                  <a:moveTo>
                    <a:pt x="11" y="208"/>
                  </a:moveTo>
                  <a:cubicBezTo>
                    <a:pt x="2" y="227"/>
                    <a:pt x="0" y="249"/>
                    <a:pt x="6" y="269"/>
                  </a:cubicBezTo>
                  <a:cubicBezTo>
                    <a:pt x="13" y="288"/>
                    <a:pt x="25" y="306"/>
                    <a:pt x="42" y="319"/>
                  </a:cubicBezTo>
                  <a:cubicBezTo>
                    <a:pt x="82" y="351"/>
                    <a:pt x="138" y="355"/>
                    <a:pt x="189" y="355"/>
                  </a:cubicBezTo>
                  <a:cubicBezTo>
                    <a:pt x="235" y="355"/>
                    <a:pt x="280" y="352"/>
                    <a:pt x="325" y="346"/>
                  </a:cubicBezTo>
                  <a:cubicBezTo>
                    <a:pt x="340" y="344"/>
                    <a:pt x="355" y="341"/>
                    <a:pt x="369" y="336"/>
                  </a:cubicBezTo>
                  <a:cubicBezTo>
                    <a:pt x="386" y="328"/>
                    <a:pt x="401" y="315"/>
                    <a:pt x="407" y="297"/>
                  </a:cubicBezTo>
                  <a:cubicBezTo>
                    <a:pt x="413" y="280"/>
                    <a:pt x="409" y="259"/>
                    <a:pt x="394" y="247"/>
                  </a:cubicBezTo>
                  <a:cubicBezTo>
                    <a:pt x="382" y="237"/>
                    <a:pt x="364" y="236"/>
                    <a:pt x="348" y="235"/>
                  </a:cubicBezTo>
                  <a:cubicBezTo>
                    <a:pt x="256" y="229"/>
                    <a:pt x="256" y="229"/>
                    <a:pt x="256" y="229"/>
                  </a:cubicBezTo>
                  <a:cubicBezTo>
                    <a:pt x="265" y="220"/>
                    <a:pt x="277" y="215"/>
                    <a:pt x="288" y="208"/>
                  </a:cubicBezTo>
                  <a:cubicBezTo>
                    <a:pt x="303" y="199"/>
                    <a:pt x="313" y="184"/>
                    <a:pt x="324" y="170"/>
                  </a:cubicBezTo>
                  <a:cubicBezTo>
                    <a:pt x="340" y="151"/>
                    <a:pt x="358" y="132"/>
                    <a:pt x="377" y="115"/>
                  </a:cubicBezTo>
                  <a:cubicBezTo>
                    <a:pt x="380" y="132"/>
                    <a:pt x="391" y="147"/>
                    <a:pt x="404" y="159"/>
                  </a:cubicBezTo>
                  <a:cubicBezTo>
                    <a:pt x="417" y="170"/>
                    <a:pt x="432" y="180"/>
                    <a:pt x="445" y="191"/>
                  </a:cubicBezTo>
                  <a:cubicBezTo>
                    <a:pt x="477" y="219"/>
                    <a:pt x="501" y="256"/>
                    <a:pt x="535" y="281"/>
                  </a:cubicBezTo>
                  <a:cubicBezTo>
                    <a:pt x="558" y="275"/>
                    <a:pt x="580" y="264"/>
                    <a:pt x="599" y="249"/>
                  </a:cubicBezTo>
                  <a:cubicBezTo>
                    <a:pt x="586" y="225"/>
                    <a:pt x="586" y="225"/>
                    <a:pt x="586" y="225"/>
                  </a:cubicBezTo>
                  <a:cubicBezTo>
                    <a:pt x="584" y="223"/>
                    <a:pt x="583" y="221"/>
                    <a:pt x="581" y="219"/>
                  </a:cubicBezTo>
                  <a:cubicBezTo>
                    <a:pt x="577" y="217"/>
                    <a:pt x="572" y="218"/>
                    <a:pt x="568" y="217"/>
                  </a:cubicBezTo>
                  <a:cubicBezTo>
                    <a:pt x="556" y="216"/>
                    <a:pt x="551" y="202"/>
                    <a:pt x="546" y="191"/>
                  </a:cubicBezTo>
                  <a:cubicBezTo>
                    <a:pt x="534" y="162"/>
                    <a:pt x="510" y="139"/>
                    <a:pt x="490" y="114"/>
                  </a:cubicBezTo>
                  <a:cubicBezTo>
                    <a:pt x="475" y="95"/>
                    <a:pt x="461" y="76"/>
                    <a:pt x="450" y="55"/>
                  </a:cubicBezTo>
                  <a:cubicBezTo>
                    <a:pt x="443" y="42"/>
                    <a:pt x="436" y="30"/>
                    <a:pt x="427" y="19"/>
                  </a:cubicBezTo>
                  <a:cubicBezTo>
                    <a:pt x="418" y="8"/>
                    <a:pt x="405" y="0"/>
                    <a:pt x="391" y="0"/>
                  </a:cubicBezTo>
                  <a:cubicBezTo>
                    <a:pt x="378" y="0"/>
                    <a:pt x="366" y="6"/>
                    <a:pt x="356" y="12"/>
                  </a:cubicBezTo>
                  <a:cubicBezTo>
                    <a:pt x="323" y="32"/>
                    <a:pt x="291" y="53"/>
                    <a:pt x="261" y="77"/>
                  </a:cubicBezTo>
                  <a:cubicBezTo>
                    <a:pt x="245" y="89"/>
                    <a:pt x="230" y="102"/>
                    <a:pt x="211" y="110"/>
                  </a:cubicBezTo>
                  <a:cubicBezTo>
                    <a:pt x="203" y="113"/>
                    <a:pt x="195" y="115"/>
                    <a:pt x="188" y="119"/>
                  </a:cubicBezTo>
                  <a:cubicBezTo>
                    <a:pt x="175" y="125"/>
                    <a:pt x="165" y="137"/>
                    <a:pt x="154" y="147"/>
                  </a:cubicBezTo>
                  <a:cubicBezTo>
                    <a:pt x="116" y="183"/>
                    <a:pt x="64" y="206"/>
                    <a:pt x="11" y="208"/>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ṡľiḑe">
              <a:extLst>
                <a:ext uri="{FF2B5EF4-FFF2-40B4-BE49-F238E27FC236}">
                  <a16:creationId xmlns:a16="http://schemas.microsoft.com/office/drawing/2014/main" id="{B2BAAE7B-4206-46BD-B5AA-1AC4618801E4}"/>
                </a:ext>
              </a:extLst>
            </p:cNvPr>
            <p:cNvSpPr/>
            <p:nvPr/>
          </p:nvSpPr>
          <p:spPr bwMode="auto">
            <a:xfrm>
              <a:off x="5795963" y="1731963"/>
              <a:ext cx="214313" cy="395288"/>
            </a:xfrm>
            <a:custGeom>
              <a:avLst/>
              <a:gdLst>
                <a:gd name="T0" fmla="*/ 119 w 120"/>
                <a:gd name="T1" fmla="*/ 164 h 221"/>
                <a:gd name="T2" fmla="*/ 112 w 120"/>
                <a:gd name="T3" fmla="*/ 197 h 221"/>
                <a:gd name="T4" fmla="*/ 89 w 120"/>
                <a:gd name="T5" fmla="*/ 219 h 221"/>
                <a:gd name="T6" fmla="*/ 67 w 120"/>
                <a:gd name="T7" fmla="*/ 220 h 221"/>
                <a:gd name="T8" fmla="*/ 48 w 120"/>
                <a:gd name="T9" fmla="*/ 213 h 221"/>
                <a:gd name="T10" fmla="*/ 34 w 120"/>
                <a:gd name="T11" fmla="*/ 186 h 221"/>
                <a:gd name="T12" fmla="*/ 32 w 120"/>
                <a:gd name="T13" fmla="*/ 155 h 221"/>
                <a:gd name="T14" fmla="*/ 27 w 120"/>
                <a:gd name="T15" fmla="*/ 130 h 221"/>
                <a:gd name="T16" fmla="*/ 25 w 120"/>
                <a:gd name="T17" fmla="*/ 122 h 221"/>
                <a:gd name="T18" fmla="*/ 23 w 120"/>
                <a:gd name="T19" fmla="*/ 114 h 221"/>
                <a:gd name="T20" fmla="*/ 22 w 120"/>
                <a:gd name="T21" fmla="*/ 106 h 221"/>
                <a:gd name="T22" fmla="*/ 21 w 120"/>
                <a:gd name="T23" fmla="*/ 99 h 221"/>
                <a:gd name="T24" fmla="*/ 18 w 120"/>
                <a:gd name="T25" fmla="*/ 80 h 221"/>
                <a:gd name="T26" fmla="*/ 11 w 120"/>
                <a:gd name="T27" fmla="*/ 69 h 221"/>
                <a:gd name="T28" fmla="*/ 8 w 120"/>
                <a:gd name="T29" fmla="*/ 64 h 221"/>
                <a:gd name="T30" fmla="*/ 4 w 120"/>
                <a:gd name="T31" fmla="*/ 49 h 221"/>
                <a:gd name="T32" fmla="*/ 4 w 120"/>
                <a:gd name="T33" fmla="*/ 46 h 221"/>
                <a:gd name="T34" fmla="*/ 5 w 120"/>
                <a:gd name="T35" fmla="*/ 45 h 221"/>
                <a:gd name="T36" fmla="*/ 10 w 120"/>
                <a:gd name="T37" fmla="*/ 41 h 221"/>
                <a:gd name="T38" fmla="*/ 9 w 120"/>
                <a:gd name="T39" fmla="*/ 34 h 221"/>
                <a:gd name="T40" fmla="*/ 5 w 120"/>
                <a:gd name="T41" fmla="*/ 25 h 221"/>
                <a:gd name="T42" fmla="*/ 0 w 120"/>
                <a:gd name="T43" fmla="*/ 17 h 221"/>
                <a:gd name="T44" fmla="*/ 12 w 120"/>
                <a:gd name="T45" fmla="*/ 7 h 221"/>
                <a:gd name="T46" fmla="*/ 47 w 120"/>
                <a:gd name="T47" fmla="*/ 0 h 221"/>
                <a:gd name="T48" fmla="*/ 67 w 120"/>
                <a:gd name="T49" fmla="*/ 10 h 221"/>
                <a:gd name="T50" fmla="*/ 72 w 120"/>
                <a:gd name="T51" fmla="*/ 29 h 221"/>
                <a:gd name="T52" fmla="*/ 73 w 120"/>
                <a:gd name="T53" fmla="*/ 32 h 221"/>
                <a:gd name="T54" fmla="*/ 76 w 120"/>
                <a:gd name="T55" fmla="*/ 33 h 221"/>
                <a:gd name="T56" fmla="*/ 82 w 120"/>
                <a:gd name="T57" fmla="*/ 34 h 221"/>
                <a:gd name="T58" fmla="*/ 82 w 120"/>
                <a:gd name="T59" fmla="*/ 34 h 221"/>
                <a:gd name="T60" fmla="*/ 83 w 120"/>
                <a:gd name="T61" fmla="*/ 33 h 221"/>
                <a:gd name="T62" fmla="*/ 91 w 120"/>
                <a:gd name="T63" fmla="*/ 30 h 221"/>
                <a:gd name="T64" fmla="*/ 96 w 120"/>
                <a:gd name="T65" fmla="*/ 29 h 221"/>
                <a:gd name="T66" fmla="*/ 96 w 120"/>
                <a:gd name="T67" fmla="*/ 29 h 221"/>
                <a:gd name="T68" fmla="*/ 108 w 120"/>
                <a:gd name="T69" fmla="*/ 90 h 221"/>
                <a:gd name="T70" fmla="*/ 115 w 120"/>
                <a:gd name="T71" fmla="*/ 121 h 221"/>
                <a:gd name="T72" fmla="*/ 115 w 120"/>
                <a:gd name="T73" fmla="*/ 122 h 221"/>
                <a:gd name="T74" fmla="*/ 115 w 120"/>
                <a:gd name="T75" fmla="*/ 132 h 221"/>
                <a:gd name="T76" fmla="*/ 116 w 120"/>
                <a:gd name="T77" fmla="*/ 137 h 221"/>
                <a:gd name="T78" fmla="*/ 118 w 120"/>
                <a:gd name="T79" fmla="*/ 144 h 221"/>
                <a:gd name="T80" fmla="*/ 118 w 120"/>
                <a:gd name="T81" fmla="*/ 144 h 221"/>
                <a:gd name="T82" fmla="*/ 118 w 120"/>
                <a:gd name="T83" fmla="*/ 146 h 221"/>
                <a:gd name="T84" fmla="*/ 119 w 120"/>
                <a:gd name="T85" fmla="*/ 148 h 221"/>
                <a:gd name="T86" fmla="*/ 119 w 120"/>
                <a:gd name="T87" fmla="*/ 148 h 221"/>
                <a:gd name="T88" fmla="*/ 119 w 120"/>
                <a:gd name="T89" fmla="*/ 16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0" h="221">
                  <a:moveTo>
                    <a:pt x="119" y="164"/>
                  </a:moveTo>
                  <a:cubicBezTo>
                    <a:pt x="119" y="175"/>
                    <a:pt x="117" y="186"/>
                    <a:pt x="112" y="197"/>
                  </a:cubicBezTo>
                  <a:cubicBezTo>
                    <a:pt x="108" y="207"/>
                    <a:pt x="100" y="215"/>
                    <a:pt x="89" y="219"/>
                  </a:cubicBezTo>
                  <a:cubicBezTo>
                    <a:pt x="82" y="221"/>
                    <a:pt x="74" y="221"/>
                    <a:pt x="67" y="220"/>
                  </a:cubicBezTo>
                  <a:cubicBezTo>
                    <a:pt x="60" y="219"/>
                    <a:pt x="54" y="217"/>
                    <a:pt x="48" y="213"/>
                  </a:cubicBezTo>
                  <a:cubicBezTo>
                    <a:pt x="40" y="207"/>
                    <a:pt x="35" y="197"/>
                    <a:pt x="34" y="186"/>
                  </a:cubicBezTo>
                  <a:cubicBezTo>
                    <a:pt x="32" y="176"/>
                    <a:pt x="33" y="165"/>
                    <a:pt x="32" y="155"/>
                  </a:cubicBezTo>
                  <a:cubicBezTo>
                    <a:pt x="31" y="147"/>
                    <a:pt x="29" y="138"/>
                    <a:pt x="27" y="130"/>
                  </a:cubicBezTo>
                  <a:cubicBezTo>
                    <a:pt x="27" y="127"/>
                    <a:pt x="26" y="124"/>
                    <a:pt x="25" y="122"/>
                  </a:cubicBezTo>
                  <a:cubicBezTo>
                    <a:pt x="25" y="119"/>
                    <a:pt x="24" y="116"/>
                    <a:pt x="23" y="114"/>
                  </a:cubicBezTo>
                  <a:cubicBezTo>
                    <a:pt x="23" y="111"/>
                    <a:pt x="22" y="108"/>
                    <a:pt x="22" y="106"/>
                  </a:cubicBezTo>
                  <a:cubicBezTo>
                    <a:pt x="21" y="104"/>
                    <a:pt x="21" y="102"/>
                    <a:pt x="21" y="99"/>
                  </a:cubicBezTo>
                  <a:cubicBezTo>
                    <a:pt x="21" y="93"/>
                    <a:pt x="19" y="86"/>
                    <a:pt x="18" y="80"/>
                  </a:cubicBezTo>
                  <a:cubicBezTo>
                    <a:pt x="16" y="76"/>
                    <a:pt x="13" y="72"/>
                    <a:pt x="11" y="69"/>
                  </a:cubicBezTo>
                  <a:cubicBezTo>
                    <a:pt x="10" y="67"/>
                    <a:pt x="9" y="65"/>
                    <a:pt x="8" y="64"/>
                  </a:cubicBezTo>
                  <a:cubicBezTo>
                    <a:pt x="5" y="59"/>
                    <a:pt x="3" y="54"/>
                    <a:pt x="4" y="49"/>
                  </a:cubicBezTo>
                  <a:cubicBezTo>
                    <a:pt x="4" y="48"/>
                    <a:pt x="4" y="47"/>
                    <a:pt x="4" y="46"/>
                  </a:cubicBezTo>
                  <a:cubicBezTo>
                    <a:pt x="5" y="45"/>
                    <a:pt x="5" y="45"/>
                    <a:pt x="5" y="45"/>
                  </a:cubicBezTo>
                  <a:cubicBezTo>
                    <a:pt x="7" y="45"/>
                    <a:pt x="9" y="43"/>
                    <a:pt x="10" y="41"/>
                  </a:cubicBezTo>
                  <a:cubicBezTo>
                    <a:pt x="10" y="38"/>
                    <a:pt x="10" y="36"/>
                    <a:pt x="9" y="34"/>
                  </a:cubicBezTo>
                  <a:cubicBezTo>
                    <a:pt x="8" y="31"/>
                    <a:pt x="7" y="27"/>
                    <a:pt x="5" y="25"/>
                  </a:cubicBezTo>
                  <a:cubicBezTo>
                    <a:pt x="4" y="23"/>
                    <a:pt x="0" y="19"/>
                    <a:pt x="0" y="17"/>
                  </a:cubicBezTo>
                  <a:cubicBezTo>
                    <a:pt x="0" y="13"/>
                    <a:pt x="9" y="9"/>
                    <a:pt x="12" y="7"/>
                  </a:cubicBezTo>
                  <a:cubicBezTo>
                    <a:pt x="23" y="2"/>
                    <a:pt x="35" y="0"/>
                    <a:pt x="47" y="0"/>
                  </a:cubicBezTo>
                  <a:cubicBezTo>
                    <a:pt x="54" y="1"/>
                    <a:pt x="63" y="3"/>
                    <a:pt x="67" y="10"/>
                  </a:cubicBezTo>
                  <a:cubicBezTo>
                    <a:pt x="71" y="15"/>
                    <a:pt x="70" y="23"/>
                    <a:pt x="72" y="29"/>
                  </a:cubicBezTo>
                  <a:cubicBezTo>
                    <a:pt x="72" y="30"/>
                    <a:pt x="72" y="31"/>
                    <a:pt x="73" y="32"/>
                  </a:cubicBezTo>
                  <a:cubicBezTo>
                    <a:pt x="74" y="33"/>
                    <a:pt x="75" y="33"/>
                    <a:pt x="76" y="33"/>
                  </a:cubicBezTo>
                  <a:cubicBezTo>
                    <a:pt x="78" y="34"/>
                    <a:pt x="80" y="34"/>
                    <a:pt x="82" y="34"/>
                  </a:cubicBezTo>
                  <a:cubicBezTo>
                    <a:pt x="82" y="34"/>
                    <a:pt x="82" y="34"/>
                    <a:pt x="82" y="34"/>
                  </a:cubicBezTo>
                  <a:cubicBezTo>
                    <a:pt x="82" y="34"/>
                    <a:pt x="83" y="34"/>
                    <a:pt x="83" y="33"/>
                  </a:cubicBezTo>
                  <a:cubicBezTo>
                    <a:pt x="86" y="33"/>
                    <a:pt x="89" y="32"/>
                    <a:pt x="91" y="30"/>
                  </a:cubicBezTo>
                  <a:cubicBezTo>
                    <a:pt x="93" y="30"/>
                    <a:pt x="94" y="29"/>
                    <a:pt x="96" y="29"/>
                  </a:cubicBezTo>
                  <a:cubicBezTo>
                    <a:pt x="96" y="29"/>
                    <a:pt x="96" y="29"/>
                    <a:pt x="96" y="29"/>
                  </a:cubicBezTo>
                  <a:cubicBezTo>
                    <a:pt x="102" y="49"/>
                    <a:pt x="103" y="70"/>
                    <a:pt x="108" y="90"/>
                  </a:cubicBezTo>
                  <a:cubicBezTo>
                    <a:pt x="111" y="101"/>
                    <a:pt x="115" y="110"/>
                    <a:pt x="115" y="121"/>
                  </a:cubicBezTo>
                  <a:cubicBezTo>
                    <a:pt x="115" y="121"/>
                    <a:pt x="115" y="122"/>
                    <a:pt x="115" y="122"/>
                  </a:cubicBezTo>
                  <a:cubicBezTo>
                    <a:pt x="115" y="126"/>
                    <a:pt x="115" y="129"/>
                    <a:pt x="115" y="132"/>
                  </a:cubicBezTo>
                  <a:cubicBezTo>
                    <a:pt x="115" y="134"/>
                    <a:pt x="115" y="135"/>
                    <a:pt x="116" y="137"/>
                  </a:cubicBezTo>
                  <a:cubicBezTo>
                    <a:pt x="116" y="139"/>
                    <a:pt x="117" y="141"/>
                    <a:pt x="118" y="144"/>
                  </a:cubicBezTo>
                  <a:cubicBezTo>
                    <a:pt x="118" y="144"/>
                    <a:pt x="118" y="144"/>
                    <a:pt x="118" y="144"/>
                  </a:cubicBezTo>
                  <a:cubicBezTo>
                    <a:pt x="118" y="145"/>
                    <a:pt x="118" y="145"/>
                    <a:pt x="118" y="146"/>
                  </a:cubicBezTo>
                  <a:cubicBezTo>
                    <a:pt x="119" y="147"/>
                    <a:pt x="119" y="147"/>
                    <a:pt x="119" y="148"/>
                  </a:cubicBezTo>
                  <a:cubicBezTo>
                    <a:pt x="119" y="148"/>
                    <a:pt x="119" y="148"/>
                    <a:pt x="119" y="148"/>
                  </a:cubicBezTo>
                  <a:cubicBezTo>
                    <a:pt x="120" y="153"/>
                    <a:pt x="120" y="159"/>
                    <a:pt x="119" y="164"/>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ṩļîḓé">
              <a:extLst>
                <a:ext uri="{FF2B5EF4-FFF2-40B4-BE49-F238E27FC236}">
                  <a16:creationId xmlns:a16="http://schemas.microsoft.com/office/drawing/2014/main" id="{C149704F-FB1A-4473-AAAB-70A26AA287A5}"/>
                </a:ext>
              </a:extLst>
            </p:cNvPr>
            <p:cNvSpPr/>
            <p:nvPr/>
          </p:nvSpPr>
          <p:spPr bwMode="auto">
            <a:xfrm>
              <a:off x="5719763" y="1528763"/>
              <a:ext cx="265113" cy="263525"/>
            </a:xfrm>
            <a:prstGeom prst="ellipse">
              <a:avLst/>
            </a:pr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şḷïḍê">
              <a:extLst>
                <a:ext uri="{FF2B5EF4-FFF2-40B4-BE49-F238E27FC236}">
                  <a16:creationId xmlns:a16="http://schemas.microsoft.com/office/drawing/2014/main" id="{6B26A63D-B9BD-47A9-BFDF-C2ACE7287BF4}"/>
                </a:ext>
              </a:extLst>
            </p:cNvPr>
            <p:cNvSpPr/>
            <p:nvPr/>
          </p:nvSpPr>
          <p:spPr bwMode="auto">
            <a:xfrm>
              <a:off x="5924550" y="1782763"/>
              <a:ext cx="784225" cy="601663"/>
            </a:xfrm>
            <a:custGeom>
              <a:avLst/>
              <a:gdLst>
                <a:gd name="T0" fmla="*/ 430 w 438"/>
                <a:gd name="T1" fmla="*/ 337 h 337"/>
                <a:gd name="T2" fmla="*/ 409 w 438"/>
                <a:gd name="T3" fmla="*/ 280 h 337"/>
                <a:gd name="T4" fmla="*/ 415 w 438"/>
                <a:gd name="T5" fmla="*/ 315 h 337"/>
                <a:gd name="T6" fmla="*/ 402 w 438"/>
                <a:gd name="T7" fmla="*/ 310 h 337"/>
                <a:gd name="T8" fmla="*/ 395 w 438"/>
                <a:gd name="T9" fmla="*/ 297 h 337"/>
                <a:gd name="T10" fmla="*/ 362 w 438"/>
                <a:gd name="T11" fmla="*/ 238 h 337"/>
                <a:gd name="T12" fmla="*/ 226 w 438"/>
                <a:gd name="T13" fmla="*/ 192 h 337"/>
                <a:gd name="T14" fmla="*/ 105 w 438"/>
                <a:gd name="T15" fmla="*/ 118 h 337"/>
                <a:gd name="T16" fmla="*/ 83 w 438"/>
                <a:gd name="T17" fmla="*/ 107 h 337"/>
                <a:gd name="T18" fmla="*/ 43 w 438"/>
                <a:gd name="T19" fmla="*/ 93 h 337"/>
                <a:gd name="T20" fmla="*/ 41 w 438"/>
                <a:gd name="T21" fmla="*/ 92 h 337"/>
                <a:gd name="T22" fmla="*/ 33 w 438"/>
                <a:gd name="T23" fmla="*/ 86 h 337"/>
                <a:gd name="T24" fmla="*/ 29 w 438"/>
                <a:gd name="T25" fmla="*/ 83 h 337"/>
                <a:gd name="T26" fmla="*/ 15 w 438"/>
                <a:gd name="T27" fmla="*/ 59 h 337"/>
                <a:gd name="T28" fmla="*/ 0 w 438"/>
                <a:gd name="T29" fmla="*/ 13 h 337"/>
                <a:gd name="T30" fmla="*/ 10 w 438"/>
                <a:gd name="T31" fmla="*/ 6 h 337"/>
                <a:gd name="T32" fmla="*/ 10 w 438"/>
                <a:gd name="T33" fmla="*/ 6 h 337"/>
                <a:gd name="T34" fmla="*/ 11 w 438"/>
                <a:gd name="T35" fmla="*/ 5 h 337"/>
                <a:gd name="T36" fmla="*/ 19 w 438"/>
                <a:gd name="T37" fmla="*/ 2 h 337"/>
                <a:gd name="T38" fmla="*/ 24 w 438"/>
                <a:gd name="T39" fmla="*/ 1 h 337"/>
                <a:gd name="T40" fmla="*/ 24 w 438"/>
                <a:gd name="T41" fmla="*/ 1 h 337"/>
                <a:gd name="T42" fmla="*/ 46 w 438"/>
                <a:gd name="T43" fmla="*/ 3 h 337"/>
                <a:gd name="T44" fmla="*/ 74 w 438"/>
                <a:gd name="T45" fmla="*/ 20 h 337"/>
                <a:gd name="T46" fmla="*/ 114 w 438"/>
                <a:gd name="T47" fmla="*/ 52 h 337"/>
                <a:gd name="T48" fmla="*/ 136 w 438"/>
                <a:gd name="T49" fmla="*/ 73 h 337"/>
                <a:gd name="T50" fmla="*/ 156 w 438"/>
                <a:gd name="T51" fmla="*/ 86 h 337"/>
                <a:gd name="T52" fmla="*/ 281 w 438"/>
                <a:gd name="T53" fmla="*/ 161 h 337"/>
                <a:gd name="T54" fmla="*/ 324 w 438"/>
                <a:gd name="T55" fmla="*/ 186 h 337"/>
                <a:gd name="T56" fmla="*/ 385 w 438"/>
                <a:gd name="T57" fmla="*/ 229 h 337"/>
                <a:gd name="T58" fmla="*/ 421 w 438"/>
                <a:gd name="T59" fmla="*/ 255 h 337"/>
                <a:gd name="T60" fmla="*/ 431 w 438"/>
                <a:gd name="T61" fmla="*/ 265 h 337"/>
                <a:gd name="T62" fmla="*/ 435 w 438"/>
                <a:gd name="T63" fmla="*/ 278 h 337"/>
                <a:gd name="T64" fmla="*/ 430 w 438"/>
                <a:gd name="T65"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8" h="337">
                  <a:moveTo>
                    <a:pt x="430" y="337"/>
                  </a:moveTo>
                  <a:cubicBezTo>
                    <a:pt x="428" y="316"/>
                    <a:pt x="421" y="297"/>
                    <a:pt x="409" y="280"/>
                  </a:cubicBezTo>
                  <a:cubicBezTo>
                    <a:pt x="411" y="292"/>
                    <a:pt x="413" y="303"/>
                    <a:pt x="415" y="315"/>
                  </a:cubicBezTo>
                  <a:cubicBezTo>
                    <a:pt x="410" y="316"/>
                    <a:pt x="405" y="314"/>
                    <a:pt x="402" y="310"/>
                  </a:cubicBezTo>
                  <a:cubicBezTo>
                    <a:pt x="399" y="307"/>
                    <a:pt x="396" y="302"/>
                    <a:pt x="395" y="297"/>
                  </a:cubicBezTo>
                  <a:cubicBezTo>
                    <a:pt x="386" y="276"/>
                    <a:pt x="375" y="257"/>
                    <a:pt x="362" y="238"/>
                  </a:cubicBezTo>
                  <a:cubicBezTo>
                    <a:pt x="315" y="234"/>
                    <a:pt x="268" y="215"/>
                    <a:pt x="226" y="192"/>
                  </a:cubicBezTo>
                  <a:cubicBezTo>
                    <a:pt x="185" y="169"/>
                    <a:pt x="146" y="142"/>
                    <a:pt x="105" y="118"/>
                  </a:cubicBezTo>
                  <a:cubicBezTo>
                    <a:pt x="98" y="114"/>
                    <a:pt x="90" y="110"/>
                    <a:pt x="83" y="107"/>
                  </a:cubicBezTo>
                  <a:cubicBezTo>
                    <a:pt x="70" y="102"/>
                    <a:pt x="55" y="99"/>
                    <a:pt x="43" y="93"/>
                  </a:cubicBezTo>
                  <a:cubicBezTo>
                    <a:pt x="42" y="92"/>
                    <a:pt x="42" y="92"/>
                    <a:pt x="41" y="92"/>
                  </a:cubicBezTo>
                  <a:cubicBezTo>
                    <a:pt x="38" y="90"/>
                    <a:pt x="35" y="88"/>
                    <a:pt x="33" y="86"/>
                  </a:cubicBezTo>
                  <a:cubicBezTo>
                    <a:pt x="32" y="85"/>
                    <a:pt x="30" y="84"/>
                    <a:pt x="29" y="83"/>
                  </a:cubicBezTo>
                  <a:cubicBezTo>
                    <a:pt x="23" y="76"/>
                    <a:pt x="18" y="68"/>
                    <a:pt x="15" y="59"/>
                  </a:cubicBezTo>
                  <a:cubicBezTo>
                    <a:pt x="8" y="45"/>
                    <a:pt x="6" y="27"/>
                    <a:pt x="0" y="13"/>
                  </a:cubicBezTo>
                  <a:cubicBezTo>
                    <a:pt x="3" y="10"/>
                    <a:pt x="6" y="8"/>
                    <a:pt x="10" y="6"/>
                  </a:cubicBezTo>
                  <a:cubicBezTo>
                    <a:pt x="10" y="6"/>
                    <a:pt x="10" y="6"/>
                    <a:pt x="10" y="6"/>
                  </a:cubicBezTo>
                  <a:cubicBezTo>
                    <a:pt x="10" y="5"/>
                    <a:pt x="11" y="5"/>
                    <a:pt x="11" y="5"/>
                  </a:cubicBezTo>
                  <a:cubicBezTo>
                    <a:pt x="14" y="4"/>
                    <a:pt x="16" y="3"/>
                    <a:pt x="19" y="2"/>
                  </a:cubicBezTo>
                  <a:cubicBezTo>
                    <a:pt x="21" y="2"/>
                    <a:pt x="22" y="1"/>
                    <a:pt x="24" y="1"/>
                  </a:cubicBezTo>
                  <a:cubicBezTo>
                    <a:pt x="24" y="1"/>
                    <a:pt x="24" y="1"/>
                    <a:pt x="24" y="1"/>
                  </a:cubicBezTo>
                  <a:cubicBezTo>
                    <a:pt x="32" y="0"/>
                    <a:pt x="39" y="0"/>
                    <a:pt x="46" y="3"/>
                  </a:cubicBezTo>
                  <a:cubicBezTo>
                    <a:pt x="56" y="6"/>
                    <a:pt x="65" y="13"/>
                    <a:pt x="74" y="20"/>
                  </a:cubicBezTo>
                  <a:cubicBezTo>
                    <a:pt x="88" y="30"/>
                    <a:pt x="102" y="40"/>
                    <a:pt x="114" y="52"/>
                  </a:cubicBezTo>
                  <a:cubicBezTo>
                    <a:pt x="122" y="59"/>
                    <a:pt x="128" y="66"/>
                    <a:pt x="136" y="73"/>
                  </a:cubicBezTo>
                  <a:cubicBezTo>
                    <a:pt x="142" y="78"/>
                    <a:pt x="149" y="82"/>
                    <a:pt x="156" y="86"/>
                  </a:cubicBezTo>
                  <a:cubicBezTo>
                    <a:pt x="198" y="111"/>
                    <a:pt x="240" y="136"/>
                    <a:pt x="281" y="161"/>
                  </a:cubicBezTo>
                  <a:cubicBezTo>
                    <a:pt x="296" y="169"/>
                    <a:pt x="310" y="177"/>
                    <a:pt x="324" y="186"/>
                  </a:cubicBezTo>
                  <a:cubicBezTo>
                    <a:pt x="344" y="200"/>
                    <a:pt x="365" y="215"/>
                    <a:pt x="385" y="229"/>
                  </a:cubicBezTo>
                  <a:cubicBezTo>
                    <a:pt x="397" y="238"/>
                    <a:pt x="409" y="247"/>
                    <a:pt x="421" y="255"/>
                  </a:cubicBezTo>
                  <a:cubicBezTo>
                    <a:pt x="425" y="258"/>
                    <a:pt x="428" y="261"/>
                    <a:pt x="431" y="265"/>
                  </a:cubicBezTo>
                  <a:cubicBezTo>
                    <a:pt x="433" y="269"/>
                    <a:pt x="435" y="273"/>
                    <a:pt x="435" y="278"/>
                  </a:cubicBezTo>
                  <a:cubicBezTo>
                    <a:pt x="438" y="298"/>
                    <a:pt x="437" y="318"/>
                    <a:pt x="430" y="337"/>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śľïḋê">
              <a:extLst>
                <a:ext uri="{FF2B5EF4-FFF2-40B4-BE49-F238E27FC236}">
                  <a16:creationId xmlns:a16="http://schemas.microsoft.com/office/drawing/2014/main" id="{D08E9CCA-A393-4550-ACE8-0AA30DD67885}"/>
                </a:ext>
              </a:extLst>
            </p:cNvPr>
            <p:cNvSpPr/>
            <p:nvPr/>
          </p:nvSpPr>
          <p:spPr bwMode="auto">
            <a:xfrm>
              <a:off x="5621338" y="1784351"/>
              <a:ext cx="428625" cy="738188"/>
            </a:xfrm>
            <a:custGeom>
              <a:avLst/>
              <a:gdLst>
                <a:gd name="T0" fmla="*/ 236 w 240"/>
                <a:gd name="T1" fmla="*/ 191 h 413"/>
                <a:gd name="T2" fmla="*/ 196 w 240"/>
                <a:gd name="T3" fmla="*/ 247 h 413"/>
                <a:gd name="T4" fmla="*/ 193 w 240"/>
                <a:gd name="T5" fmla="*/ 328 h 413"/>
                <a:gd name="T6" fmla="*/ 163 w 240"/>
                <a:gd name="T7" fmla="*/ 354 h 413"/>
                <a:gd name="T8" fmla="*/ 145 w 240"/>
                <a:gd name="T9" fmla="*/ 368 h 413"/>
                <a:gd name="T10" fmla="*/ 118 w 240"/>
                <a:gd name="T11" fmla="*/ 384 h 413"/>
                <a:gd name="T12" fmla="*/ 91 w 240"/>
                <a:gd name="T13" fmla="*/ 398 h 413"/>
                <a:gd name="T14" fmla="*/ 65 w 240"/>
                <a:gd name="T15" fmla="*/ 409 h 413"/>
                <a:gd name="T16" fmla="*/ 11 w 240"/>
                <a:gd name="T17" fmla="*/ 405 h 413"/>
                <a:gd name="T18" fmla="*/ 5 w 240"/>
                <a:gd name="T19" fmla="*/ 403 h 413"/>
                <a:gd name="T20" fmla="*/ 2 w 240"/>
                <a:gd name="T21" fmla="*/ 400 h 413"/>
                <a:gd name="T22" fmla="*/ 0 w 240"/>
                <a:gd name="T23" fmla="*/ 390 h 413"/>
                <a:gd name="T24" fmla="*/ 16 w 240"/>
                <a:gd name="T25" fmla="*/ 303 h 413"/>
                <a:gd name="T26" fmla="*/ 32 w 240"/>
                <a:gd name="T27" fmla="*/ 253 h 413"/>
                <a:gd name="T28" fmla="*/ 54 w 240"/>
                <a:gd name="T29" fmla="*/ 212 h 413"/>
                <a:gd name="T30" fmla="*/ 85 w 240"/>
                <a:gd name="T31" fmla="*/ 166 h 413"/>
                <a:gd name="T32" fmla="*/ 100 w 240"/>
                <a:gd name="T33" fmla="*/ 147 h 413"/>
                <a:gd name="T34" fmla="*/ 104 w 240"/>
                <a:gd name="T35" fmla="*/ 114 h 413"/>
                <a:gd name="T36" fmla="*/ 110 w 240"/>
                <a:gd name="T37" fmla="*/ 90 h 413"/>
                <a:gd name="T38" fmla="*/ 110 w 240"/>
                <a:gd name="T39" fmla="*/ 90 h 413"/>
                <a:gd name="T40" fmla="*/ 117 w 240"/>
                <a:gd name="T41" fmla="*/ 79 h 413"/>
                <a:gd name="T42" fmla="*/ 121 w 240"/>
                <a:gd name="T43" fmla="*/ 87 h 413"/>
                <a:gd name="T44" fmla="*/ 123 w 240"/>
                <a:gd name="T45" fmla="*/ 93 h 413"/>
                <a:gd name="T46" fmla="*/ 126 w 240"/>
                <a:gd name="T47" fmla="*/ 100 h 413"/>
                <a:gd name="T48" fmla="*/ 135 w 240"/>
                <a:gd name="T49" fmla="*/ 120 h 413"/>
                <a:gd name="T50" fmla="*/ 148 w 240"/>
                <a:gd name="T51" fmla="*/ 144 h 413"/>
                <a:gd name="T52" fmla="*/ 185 w 240"/>
                <a:gd name="T53" fmla="*/ 150 h 413"/>
                <a:gd name="T54" fmla="*/ 193 w 240"/>
                <a:gd name="T55" fmla="*/ 141 h 413"/>
                <a:gd name="T56" fmla="*/ 202 w 240"/>
                <a:gd name="T57" fmla="*/ 117 h 413"/>
                <a:gd name="T58" fmla="*/ 203 w 240"/>
                <a:gd name="T59" fmla="*/ 85 h 413"/>
                <a:gd name="T60" fmla="*/ 185 w 240"/>
                <a:gd name="T61" fmla="*/ 26 h 413"/>
                <a:gd name="T62" fmla="*/ 181 w 240"/>
                <a:gd name="T63" fmla="*/ 7 h 413"/>
                <a:gd name="T64" fmla="*/ 181 w 240"/>
                <a:gd name="T65" fmla="*/ 4 h 413"/>
                <a:gd name="T66" fmla="*/ 181 w 240"/>
                <a:gd name="T67" fmla="*/ 4 h 413"/>
                <a:gd name="T68" fmla="*/ 189 w 240"/>
                <a:gd name="T69" fmla="*/ 1 h 413"/>
                <a:gd name="T70" fmla="*/ 194 w 240"/>
                <a:gd name="T71" fmla="*/ 0 h 413"/>
                <a:gd name="T72" fmla="*/ 210 w 240"/>
                <a:gd name="T73" fmla="*/ 88 h 413"/>
                <a:gd name="T74" fmla="*/ 211 w 240"/>
                <a:gd name="T75" fmla="*/ 91 h 413"/>
                <a:gd name="T76" fmla="*/ 213 w 240"/>
                <a:gd name="T77" fmla="*/ 103 h 413"/>
                <a:gd name="T78" fmla="*/ 216 w 240"/>
                <a:gd name="T79" fmla="*/ 115 h 413"/>
                <a:gd name="T80" fmla="*/ 216 w 240"/>
                <a:gd name="T81" fmla="*/ 115 h 413"/>
                <a:gd name="T82" fmla="*/ 217 w 240"/>
                <a:gd name="T83" fmla="*/ 119 h 413"/>
                <a:gd name="T84" fmla="*/ 217 w 240"/>
                <a:gd name="T85" fmla="*/ 119 h 413"/>
                <a:gd name="T86" fmla="*/ 220 w 240"/>
                <a:gd name="T87" fmla="*/ 129 h 413"/>
                <a:gd name="T88" fmla="*/ 236 w 240"/>
                <a:gd name="T89" fmla="*/ 19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0" h="413">
                  <a:moveTo>
                    <a:pt x="236" y="191"/>
                  </a:moveTo>
                  <a:cubicBezTo>
                    <a:pt x="231" y="214"/>
                    <a:pt x="208" y="227"/>
                    <a:pt x="196" y="247"/>
                  </a:cubicBezTo>
                  <a:cubicBezTo>
                    <a:pt x="181" y="272"/>
                    <a:pt x="187" y="300"/>
                    <a:pt x="193" y="328"/>
                  </a:cubicBezTo>
                  <a:cubicBezTo>
                    <a:pt x="183" y="337"/>
                    <a:pt x="173" y="346"/>
                    <a:pt x="163" y="354"/>
                  </a:cubicBezTo>
                  <a:cubicBezTo>
                    <a:pt x="157" y="359"/>
                    <a:pt x="151" y="364"/>
                    <a:pt x="145" y="368"/>
                  </a:cubicBezTo>
                  <a:cubicBezTo>
                    <a:pt x="137" y="374"/>
                    <a:pt x="127" y="379"/>
                    <a:pt x="118" y="384"/>
                  </a:cubicBezTo>
                  <a:cubicBezTo>
                    <a:pt x="109" y="389"/>
                    <a:pt x="100" y="393"/>
                    <a:pt x="91" y="398"/>
                  </a:cubicBezTo>
                  <a:cubicBezTo>
                    <a:pt x="83" y="402"/>
                    <a:pt x="74" y="406"/>
                    <a:pt x="65" y="409"/>
                  </a:cubicBezTo>
                  <a:cubicBezTo>
                    <a:pt x="47" y="413"/>
                    <a:pt x="28" y="410"/>
                    <a:pt x="11" y="405"/>
                  </a:cubicBezTo>
                  <a:cubicBezTo>
                    <a:pt x="9" y="404"/>
                    <a:pt x="7" y="404"/>
                    <a:pt x="5" y="403"/>
                  </a:cubicBezTo>
                  <a:cubicBezTo>
                    <a:pt x="4" y="402"/>
                    <a:pt x="3" y="401"/>
                    <a:pt x="2" y="400"/>
                  </a:cubicBezTo>
                  <a:cubicBezTo>
                    <a:pt x="0" y="397"/>
                    <a:pt x="0" y="393"/>
                    <a:pt x="0" y="390"/>
                  </a:cubicBezTo>
                  <a:cubicBezTo>
                    <a:pt x="2" y="361"/>
                    <a:pt x="9" y="332"/>
                    <a:pt x="16" y="303"/>
                  </a:cubicBezTo>
                  <a:cubicBezTo>
                    <a:pt x="20" y="286"/>
                    <a:pt x="25" y="269"/>
                    <a:pt x="32" y="253"/>
                  </a:cubicBezTo>
                  <a:cubicBezTo>
                    <a:pt x="38" y="239"/>
                    <a:pt x="45" y="225"/>
                    <a:pt x="54" y="212"/>
                  </a:cubicBezTo>
                  <a:cubicBezTo>
                    <a:pt x="63" y="196"/>
                    <a:pt x="73" y="180"/>
                    <a:pt x="85" y="166"/>
                  </a:cubicBezTo>
                  <a:cubicBezTo>
                    <a:pt x="91" y="161"/>
                    <a:pt x="96" y="154"/>
                    <a:pt x="100" y="147"/>
                  </a:cubicBezTo>
                  <a:cubicBezTo>
                    <a:pt x="104" y="137"/>
                    <a:pt x="103" y="125"/>
                    <a:pt x="104" y="114"/>
                  </a:cubicBezTo>
                  <a:cubicBezTo>
                    <a:pt x="104" y="106"/>
                    <a:pt x="107" y="98"/>
                    <a:pt x="110" y="90"/>
                  </a:cubicBezTo>
                  <a:cubicBezTo>
                    <a:pt x="110" y="90"/>
                    <a:pt x="110" y="90"/>
                    <a:pt x="110" y="90"/>
                  </a:cubicBezTo>
                  <a:cubicBezTo>
                    <a:pt x="112" y="86"/>
                    <a:pt x="114" y="82"/>
                    <a:pt x="117" y="79"/>
                  </a:cubicBezTo>
                  <a:cubicBezTo>
                    <a:pt x="118" y="82"/>
                    <a:pt x="120" y="84"/>
                    <a:pt x="121" y="87"/>
                  </a:cubicBezTo>
                  <a:cubicBezTo>
                    <a:pt x="122" y="89"/>
                    <a:pt x="122" y="91"/>
                    <a:pt x="123" y="93"/>
                  </a:cubicBezTo>
                  <a:cubicBezTo>
                    <a:pt x="124" y="95"/>
                    <a:pt x="125" y="98"/>
                    <a:pt x="126" y="100"/>
                  </a:cubicBezTo>
                  <a:cubicBezTo>
                    <a:pt x="129" y="107"/>
                    <a:pt x="132" y="114"/>
                    <a:pt x="135" y="120"/>
                  </a:cubicBezTo>
                  <a:cubicBezTo>
                    <a:pt x="138" y="129"/>
                    <a:pt x="143" y="137"/>
                    <a:pt x="148" y="144"/>
                  </a:cubicBezTo>
                  <a:cubicBezTo>
                    <a:pt x="157" y="156"/>
                    <a:pt x="173" y="159"/>
                    <a:pt x="185" y="150"/>
                  </a:cubicBezTo>
                  <a:cubicBezTo>
                    <a:pt x="188" y="148"/>
                    <a:pt x="191" y="145"/>
                    <a:pt x="193" y="141"/>
                  </a:cubicBezTo>
                  <a:cubicBezTo>
                    <a:pt x="197" y="133"/>
                    <a:pt x="200" y="125"/>
                    <a:pt x="202" y="117"/>
                  </a:cubicBezTo>
                  <a:cubicBezTo>
                    <a:pt x="204" y="106"/>
                    <a:pt x="205" y="96"/>
                    <a:pt x="203" y="85"/>
                  </a:cubicBezTo>
                  <a:cubicBezTo>
                    <a:pt x="200" y="65"/>
                    <a:pt x="191" y="45"/>
                    <a:pt x="185" y="26"/>
                  </a:cubicBezTo>
                  <a:cubicBezTo>
                    <a:pt x="183" y="20"/>
                    <a:pt x="181" y="13"/>
                    <a:pt x="181" y="7"/>
                  </a:cubicBezTo>
                  <a:cubicBezTo>
                    <a:pt x="181" y="6"/>
                    <a:pt x="181" y="5"/>
                    <a:pt x="181" y="4"/>
                  </a:cubicBezTo>
                  <a:cubicBezTo>
                    <a:pt x="181" y="4"/>
                    <a:pt x="181" y="4"/>
                    <a:pt x="181" y="4"/>
                  </a:cubicBezTo>
                  <a:cubicBezTo>
                    <a:pt x="184" y="3"/>
                    <a:pt x="186" y="2"/>
                    <a:pt x="189" y="1"/>
                  </a:cubicBezTo>
                  <a:cubicBezTo>
                    <a:pt x="191" y="1"/>
                    <a:pt x="192" y="0"/>
                    <a:pt x="194" y="0"/>
                  </a:cubicBezTo>
                  <a:cubicBezTo>
                    <a:pt x="199" y="29"/>
                    <a:pt x="205" y="59"/>
                    <a:pt x="210" y="88"/>
                  </a:cubicBezTo>
                  <a:cubicBezTo>
                    <a:pt x="210" y="89"/>
                    <a:pt x="211" y="90"/>
                    <a:pt x="211" y="91"/>
                  </a:cubicBezTo>
                  <a:cubicBezTo>
                    <a:pt x="212" y="95"/>
                    <a:pt x="212" y="99"/>
                    <a:pt x="213" y="103"/>
                  </a:cubicBezTo>
                  <a:cubicBezTo>
                    <a:pt x="214" y="107"/>
                    <a:pt x="215" y="111"/>
                    <a:pt x="216" y="115"/>
                  </a:cubicBezTo>
                  <a:cubicBezTo>
                    <a:pt x="216" y="115"/>
                    <a:pt x="216" y="115"/>
                    <a:pt x="216" y="115"/>
                  </a:cubicBezTo>
                  <a:cubicBezTo>
                    <a:pt x="216" y="116"/>
                    <a:pt x="217" y="117"/>
                    <a:pt x="217" y="119"/>
                  </a:cubicBezTo>
                  <a:cubicBezTo>
                    <a:pt x="217" y="119"/>
                    <a:pt x="217" y="119"/>
                    <a:pt x="217" y="119"/>
                  </a:cubicBezTo>
                  <a:cubicBezTo>
                    <a:pt x="218" y="122"/>
                    <a:pt x="219" y="126"/>
                    <a:pt x="220" y="129"/>
                  </a:cubicBezTo>
                  <a:cubicBezTo>
                    <a:pt x="228" y="149"/>
                    <a:pt x="240" y="170"/>
                    <a:pt x="236" y="191"/>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ṩľidê">
              <a:extLst>
                <a:ext uri="{FF2B5EF4-FFF2-40B4-BE49-F238E27FC236}">
                  <a16:creationId xmlns:a16="http://schemas.microsoft.com/office/drawing/2014/main" id="{736A2B8D-455D-4FA0-8C89-77CEFC0CD24C}"/>
                </a:ext>
              </a:extLst>
            </p:cNvPr>
            <p:cNvSpPr/>
            <p:nvPr/>
          </p:nvSpPr>
          <p:spPr bwMode="auto">
            <a:xfrm>
              <a:off x="6581775" y="2559051"/>
              <a:ext cx="384175" cy="182563"/>
            </a:xfrm>
            <a:custGeom>
              <a:avLst/>
              <a:gdLst>
                <a:gd name="T0" fmla="*/ 0 w 214"/>
                <a:gd name="T1" fmla="*/ 74 h 102"/>
                <a:gd name="T2" fmla="*/ 3 w 214"/>
                <a:gd name="T3" fmla="*/ 87 h 102"/>
                <a:gd name="T4" fmla="*/ 28 w 214"/>
                <a:gd name="T5" fmla="*/ 98 h 102"/>
                <a:gd name="T6" fmla="*/ 197 w 214"/>
                <a:gd name="T7" fmla="*/ 93 h 102"/>
                <a:gd name="T8" fmla="*/ 206 w 214"/>
                <a:gd name="T9" fmla="*/ 90 h 102"/>
                <a:gd name="T10" fmla="*/ 200 w 214"/>
                <a:gd name="T11" fmla="*/ 66 h 102"/>
                <a:gd name="T12" fmla="*/ 171 w 214"/>
                <a:gd name="T13" fmla="*/ 61 h 102"/>
                <a:gd name="T14" fmla="*/ 145 w 214"/>
                <a:gd name="T15" fmla="*/ 50 h 102"/>
                <a:gd name="T16" fmla="*/ 88 w 214"/>
                <a:gd name="T17" fmla="*/ 15 h 102"/>
                <a:gd name="T18" fmla="*/ 51 w 214"/>
                <a:gd name="T19" fmla="*/ 4 h 102"/>
                <a:gd name="T20" fmla="*/ 0 w 214"/>
                <a:gd name="T21" fmla="*/ 7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02">
                  <a:moveTo>
                    <a:pt x="0" y="74"/>
                  </a:moveTo>
                  <a:cubicBezTo>
                    <a:pt x="0" y="78"/>
                    <a:pt x="1" y="83"/>
                    <a:pt x="3" y="87"/>
                  </a:cubicBezTo>
                  <a:cubicBezTo>
                    <a:pt x="7" y="95"/>
                    <a:pt x="18" y="97"/>
                    <a:pt x="28" y="98"/>
                  </a:cubicBezTo>
                  <a:cubicBezTo>
                    <a:pt x="84" y="102"/>
                    <a:pt x="141" y="101"/>
                    <a:pt x="197" y="93"/>
                  </a:cubicBezTo>
                  <a:cubicBezTo>
                    <a:pt x="200" y="92"/>
                    <a:pt x="203" y="92"/>
                    <a:pt x="206" y="90"/>
                  </a:cubicBezTo>
                  <a:cubicBezTo>
                    <a:pt x="214" y="84"/>
                    <a:pt x="209" y="71"/>
                    <a:pt x="200" y="66"/>
                  </a:cubicBezTo>
                  <a:cubicBezTo>
                    <a:pt x="191" y="62"/>
                    <a:pt x="181" y="63"/>
                    <a:pt x="171" y="61"/>
                  </a:cubicBezTo>
                  <a:cubicBezTo>
                    <a:pt x="162" y="59"/>
                    <a:pt x="153" y="55"/>
                    <a:pt x="145" y="50"/>
                  </a:cubicBezTo>
                  <a:cubicBezTo>
                    <a:pt x="125" y="39"/>
                    <a:pt x="106" y="27"/>
                    <a:pt x="88" y="15"/>
                  </a:cubicBezTo>
                  <a:cubicBezTo>
                    <a:pt x="76" y="8"/>
                    <a:pt x="63" y="0"/>
                    <a:pt x="51" y="4"/>
                  </a:cubicBezTo>
                  <a:cubicBezTo>
                    <a:pt x="17" y="16"/>
                    <a:pt x="0" y="37"/>
                    <a:pt x="0" y="74"/>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šľîdé">
              <a:extLst>
                <a:ext uri="{FF2B5EF4-FFF2-40B4-BE49-F238E27FC236}">
                  <a16:creationId xmlns:a16="http://schemas.microsoft.com/office/drawing/2014/main" id="{162E6D6E-5546-412A-82C3-FCFBA8D300E8}"/>
                </a:ext>
              </a:extLst>
            </p:cNvPr>
            <p:cNvSpPr/>
            <p:nvPr/>
          </p:nvSpPr>
          <p:spPr bwMode="auto">
            <a:xfrm>
              <a:off x="5418138" y="1817688"/>
              <a:ext cx="427038" cy="927100"/>
            </a:xfrm>
            <a:custGeom>
              <a:avLst/>
              <a:gdLst>
                <a:gd name="T0" fmla="*/ 235 w 238"/>
                <a:gd name="T1" fmla="*/ 64 h 518"/>
                <a:gd name="T2" fmla="*/ 235 w 238"/>
                <a:gd name="T3" fmla="*/ 64 h 518"/>
                <a:gd name="T4" fmla="*/ 234 w 238"/>
                <a:gd name="T5" fmla="*/ 66 h 518"/>
                <a:gd name="T6" fmla="*/ 234 w 238"/>
                <a:gd name="T7" fmla="*/ 68 h 518"/>
                <a:gd name="T8" fmla="*/ 228 w 238"/>
                <a:gd name="T9" fmla="*/ 92 h 518"/>
                <a:gd name="T10" fmla="*/ 206 w 238"/>
                <a:gd name="T11" fmla="*/ 157 h 518"/>
                <a:gd name="T12" fmla="*/ 141 w 238"/>
                <a:gd name="T13" fmla="*/ 327 h 518"/>
                <a:gd name="T14" fmla="*/ 124 w 238"/>
                <a:gd name="T15" fmla="*/ 369 h 518"/>
                <a:gd name="T16" fmla="*/ 118 w 238"/>
                <a:gd name="T17" fmla="*/ 384 h 518"/>
                <a:gd name="T18" fmla="*/ 101 w 238"/>
                <a:gd name="T19" fmla="*/ 436 h 518"/>
                <a:gd name="T20" fmla="*/ 100 w 238"/>
                <a:gd name="T21" fmla="*/ 472 h 518"/>
                <a:gd name="T22" fmla="*/ 121 w 238"/>
                <a:gd name="T23" fmla="*/ 500 h 518"/>
                <a:gd name="T24" fmla="*/ 133 w 238"/>
                <a:gd name="T25" fmla="*/ 511 h 518"/>
                <a:gd name="T26" fmla="*/ 125 w 238"/>
                <a:gd name="T27" fmla="*/ 516 h 518"/>
                <a:gd name="T28" fmla="*/ 101 w 238"/>
                <a:gd name="T29" fmla="*/ 509 h 518"/>
                <a:gd name="T30" fmla="*/ 83 w 238"/>
                <a:gd name="T31" fmla="*/ 495 h 518"/>
                <a:gd name="T32" fmla="*/ 67 w 238"/>
                <a:gd name="T33" fmla="*/ 500 h 518"/>
                <a:gd name="T34" fmla="*/ 0 w 238"/>
                <a:gd name="T35" fmla="*/ 496 h 518"/>
                <a:gd name="T36" fmla="*/ 19 w 238"/>
                <a:gd name="T37" fmla="*/ 480 h 518"/>
                <a:gd name="T38" fmla="*/ 46 w 238"/>
                <a:gd name="T39" fmla="*/ 479 h 518"/>
                <a:gd name="T40" fmla="*/ 55 w 238"/>
                <a:gd name="T41" fmla="*/ 477 h 518"/>
                <a:gd name="T42" fmla="*/ 59 w 238"/>
                <a:gd name="T43" fmla="*/ 469 h 518"/>
                <a:gd name="T44" fmla="*/ 72 w 238"/>
                <a:gd name="T45" fmla="*/ 417 h 518"/>
                <a:gd name="T46" fmla="*/ 80 w 238"/>
                <a:gd name="T47" fmla="*/ 361 h 518"/>
                <a:gd name="T48" fmla="*/ 92 w 238"/>
                <a:gd name="T49" fmla="*/ 318 h 518"/>
                <a:gd name="T50" fmla="*/ 113 w 238"/>
                <a:gd name="T51" fmla="*/ 230 h 518"/>
                <a:gd name="T52" fmla="*/ 118 w 238"/>
                <a:gd name="T53" fmla="*/ 192 h 518"/>
                <a:gd name="T54" fmla="*/ 120 w 238"/>
                <a:gd name="T55" fmla="*/ 161 h 518"/>
                <a:gd name="T56" fmla="*/ 128 w 238"/>
                <a:gd name="T57" fmla="*/ 121 h 518"/>
                <a:gd name="T58" fmla="*/ 140 w 238"/>
                <a:gd name="T59" fmla="*/ 78 h 518"/>
                <a:gd name="T60" fmla="*/ 166 w 238"/>
                <a:gd name="T61" fmla="*/ 19 h 518"/>
                <a:gd name="T62" fmla="*/ 206 w 238"/>
                <a:gd name="T63" fmla="*/ 0 h 518"/>
                <a:gd name="T64" fmla="*/ 215 w 238"/>
                <a:gd name="T65" fmla="*/ 1 h 518"/>
                <a:gd name="T66" fmla="*/ 216 w 238"/>
                <a:gd name="T67" fmla="*/ 1 h 518"/>
                <a:gd name="T68" fmla="*/ 225 w 238"/>
                <a:gd name="T69" fmla="*/ 5 h 518"/>
                <a:gd name="T70" fmla="*/ 234 w 238"/>
                <a:gd name="T71" fmla="*/ 7 h 518"/>
                <a:gd name="T72" fmla="*/ 238 w 238"/>
                <a:gd name="T73" fmla="*/ 22 h 518"/>
                <a:gd name="T74" fmla="*/ 235 w 238"/>
                <a:gd name="T75" fmla="*/ 6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8" h="518">
                  <a:moveTo>
                    <a:pt x="235" y="64"/>
                  </a:moveTo>
                  <a:cubicBezTo>
                    <a:pt x="235" y="64"/>
                    <a:pt x="235" y="64"/>
                    <a:pt x="235" y="64"/>
                  </a:cubicBezTo>
                  <a:cubicBezTo>
                    <a:pt x="234" y="65"/>
                    <a:pt x="234" y="65"/>
                    <a:pt x="234" y="66"/>
                  </a:cubicBezTo>
                  <a:cubicBezTo>
                    <a:pt x="234" y="66"/>
                    <a:pt x="234" y="67"/>
                    <a:pt x="234" y="68"/>
                  </a:cubicBezTo>
                  <a:cubicBezTo>
                    <a:pt x="232" y="76"/>
                    <a:pt x="230" y="84"/>
                    <a:pt x="228" y="92"/>
                  </a:cubicBezTo>
                  <a:cubicBezTo>
                    <a:pt x="222" y="114"/>
                    <a:pt x="214" y="135"/>
                    <a:pt x="206" y="157"/>
                  </a:cubicBezTo>
                  <a:cubicBezTo>
                    <a:pt x="184" y="213"/>
                    <a:pt x="163" y="270"/>
                    <a:pt x="141" y="327"/>
                  </a:cubicBezTo>
                  <a:cubicBezTo>
                    <a:pt x="136" y="341"/>
                    <a:pt x="130" y="355"/>
                    <a:pt x="124" y="369"/>
                  </a:cubicBezTo>
                  <a:cubicBezTo>
                    <a:pt x="122" y="374"/>
                    <a:pt x="120" y="379"/>
                    <a:pt x="118" y="384"/>
                  </a:cubicBezTo>
                  <a:cubicBezTo>
                    <a:pt x="110" y="401"/>
                    <a:pt x="103" y="418"/>
                    <a:pt x="101" y="436"/>
                  </a:cubicBezTo>
                  <a:cubicBezTo>
                    <a:pt x="98" y="448"/>
                    <a:pt x="98" y="460"/>
                    <a:pt x="100" y="472"/>
                  </a:cubicBezTo>
                  <a:cubicBezTo>
                    <a:pt x="102" y="484"/>
                    <a:pt x="110" y="496"/>
                    <a:pt x="121" y="500"/>
                  </a:cubicBezTo>
                  <a:cubicBezTo>
                    <a:pt x="126" y="503"/>
                    <a:pt x="134" y="505"/>
                    <a:pt x="133" y="511"/>
                  </a:cubicBezTo>
                  <a:cubicBezTo>
                    <a:pt x="132" y="514"/>
                    <a:pt x="128" y="516"/>
                    <a:pt x="125" y="516"/>
                  </a:cubicBezTo>
                  <a:cubicBezTo>
                    <a:pt x="117" y="518"/>
                    <a:pt x="108" y="515"/>
                    <a:pt x="101" y="509"/>
                  </a:cubicBezTo>
                  <a:cubicBezTo>
                    <a:pt x="95" y="504"/>
                    <a:pt x="91" y="496"/>
                    <a:pt x="83" y="495"/>
                  </a:cubicBezTo>
                  <a:cubicBezTo>
                    <a:pt x="77" y="494"/>
                    <a:pt x="72" y="498"/>
                    <a:pt x="67" y="500"/>
                  </a:cubicBezTo>
                  <a:cubicBezTo>
                    <a:pt x="46" y="509"/>
                    <a:pt x="22" y="503"/>
                    <a:pt x="0" y="496"/>
                  </a:cubicBezTo>
                  <a:cubicBezTo>
                    <a:pt x="2" y="487"/>
                    <a:pt x="11" y="481"/>
                    <a:pt x="19" y="480"/>
                  </a:cubicBezTo>
                  <a:cubicBezTo>
                    <a:pt x="28" y="478"/>
                    <a:pt x="37" y="479"/>
                    <a:pt x="46" y="479"/>
                  </a:cubicBezTo>
                  <a:cubicBezTo>
                    <a:pt x="49" y="479"/>
                    <a:pt x="52" y="478"/>
                    <a:pt x="55" y="477"/>
                  </a:cubicBezTo>
                  <a:cubicBezTo>
                    <a:pt x="57" y="475"/>
                    <a:pt x="58" y="472"/>
                    <a:pt x="59" y="469"/>
                  </a:cubicBezTo>
                  <a:cubicBezTo>
                    <a:pt x="65" y="452"/>
                    <a:pt x="69" y="435"/>
                    <a:pt x="72" y="417"/>
                  </a:cubicBezTo>
                  <a:cubicBezTo>
                    <a:pt x="75" y="398"/>
                    <a:pt x="76" y="379"/>
                    <a:pt x="80" y="361"/>
                  </a:cubicBezTo>
                  <a:cubicBezTo>
                    <a:pt x="83" y="346"/>
                    <a:pt x="88" y="332"/>
                    <a:pt x="92" y="318"/>
                  </a:cubicBezTo>
                  <a:cubicBezTo>
                    <a:pt x="101" y="289"/>
                    <a:pt x="107" y="260"/>
                    <a:pt x="113" y="230"/>
                  </a:cubicBezTo>
                  <a:cubicBezTo>
                    <a:pt x="115" y="218"/>
                    <a:pt x="117" y="205"/>
                    <a:pt x="118" y="192"/>
                  </a:cubicBezTo>
                  <a:cubicBezTo>
                    <a:pt x="119" y="182"/>
                    <a:pt x="119" y="171"/>
                    <a:pt x="120" y="161"/>
                  </a:cubicBezTo>
                  <a:cubicBezTo>
                    <a:pt x="121" y="148"/>
                    <a:pt x="124" y="134"/>
                    <a:pt x="128" y="121"/>
                  </a:cubicBezTo>
                  <a:cubicBezTo>
                    <a:pt x="132" y="107"/>
                    <a:pt x="136" y="93"/>
                    <a:pt x="140" y="78"/>
                  </a:cubicBezTo>
                  <a:cubicBezTo>
                    <a:pt x="145" y="57"/>
                    <a:pt x="152" y="35"/>
                    <a:pt x="166" y="19"/>
                  </a:cubicBezTo>
                  <a:cubicBezTo>
                    <a:pt x="176" y="7"/>
                    <a:pt x="191" y="0"/>
                    <a:pt x="206" y="0"/>
                  </a:cubicBezTo>
                  <a:cubicBezTo>
                    <a:pt x="209" y="0"/>
                    <a:pt x="212" y="0"/>
                    <a:pt x="215" y="1"/>
                  </a:cubicBezTo>
                  <a:cubicBezTo>
                    <a:pt x="215" y="1"/>
                    <a:pt x="216" y="1"/>
                    <a:pt x="216" y="1"/>
                  </a:cubicBezTo>
                  <a:cubicBezTo>
                    <a:pt x="219" y="2"/>
                    <a:pt x="222" y="3"/>
                    <a:pt x="225" y="5"/>
                  </a:cubicBezTo>
                  <a:cubicBezTo>
                    <a:pt x="229" y="2"/>
                    <a:pt x="231" y="3"/>
                    <a:pt x="234" y="7"/>
                  </a:cubicBezTo>
                  <a:cubicBezTo>
                    <a:pt x="237" y="12"/>
                    <a:pt x="238" y="17"/>
                    <a:pt x="238" y="22"/>
                  </a:cubicBezTo>
                  <a:cubicBezTo>
                    <a:pt x="238" y="36"/>
                    <a:pt x="237" y="50"/>
                    <a:pt x="235" y="64"/>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ṩļïḑê">
              <a:extLst>
                <a:ext uri="{FF2B5EF4-FFF2-40B4-BE49-F238E27FC236}">
                  <a16:creationId xmlns:a16="http://schemas.microsoft.com/office/drawing/2014/main" id="{08DD1644-A7F3-4DAD-AC52-FAA7B2A3F61E}"/>
                </a:ext>
              </a:extLst>
            </p:cNvPr>
            <p:cNvSpPr/>
            <p:nvPr/>
          </p:nvSpPr>
          <p:spPr bwMode="auto">
            <a:xfrm>
              <a:off x="5786438" y="1814513"/>
              <a:ext cx="60325" cy="168275"/>
            </a:xfrm>
            <a:custGeom>
              <a:avLst/>
              <a:gdLst>
                <a:gd name="T0" fmla="*/ 33 w 33"/>
                <a:gd name="T1" fmla="*/ 83 h 94"/>
                <a:gd name="T2" fmla="*/ 33 w 33"/>
                <a:gd name="T3" fmla="*/ 83 h 94"/>
                <a:gd name="T4" fmla="*/ 32 w 33"/>
                <a:gd name="T5" fmla="*/ 84 h 94"/>
                <a:gd name="T6" fmla="*/ 22 w 33"/>
                <a:gd name="T7" fmla="*/ 94 h 94"/>
                <a:gd name="T8" fmla="*/ 17 w 33"/>
                <a:gd name="T9" fmla="*/ 73 h 94"/>
                <a:gd name="T10" fmla="*/ 0 w 33"/>
                <a:gd name="T11" fmla="*/ 2 h 94"/>
                <a:gd name="T12" fmla="*/ 9 w 33"/>
                <a:gd name="T13" fmla="*/ 3 h 94"/>
                <a:gd name="T14" fmla="*/ 9 w 33"/>
                <a:gd name="T15" fmla="*/ 0 h 94"/>
                <a:gd name="T16" fmla="*/ 10 w 33"/>
                <a:gd name="T17" fmla="*/ 3 h 94"/>
                <a:gd name="T18" fmla="*/ 16 w 33"/>
                <a:gd name="T19" fmla="*/ 23 h 94"/>
                <a:gd name="T20" fmla="*/ 27 w 33"/>
                <a:gd name="T21" fmla="*/ 60 h 94"/>
                <a:gd name="T22" fmla="*/ 29 w 33"/>
                <a:gd name="T23" fmla="*/ 66 h 94"/>
                <a:gd name="T24" fmla="*/ 29 w 33"/>
                <a:gd name="T25" fmla="*/ 66 h 94"/>
                <a:gd name="T26" fmla="*/ 33 w 33"/>
                <a:gd name="T27" fmla="*/ 8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94">
                  <a:moveTo>
                    <a:pt x="33" y="83"/>
                  </a:moveTo>
                  <a:cubicBezTo>
                    <a:pt x="33" y="83"/>
                    <a:pt x="33" y="83"/>
                    <a:pt x="33" y="83"/>
                  </a:cubicBezTo>
                  <a:cubicBezTo>
                    <a:pt x="32" y="84"/>
                    <a:pt x="32" y="84"/>
                    <a:pt x="32" y="84"/>
                  </a:cubicBezTo>
                  <a:cubicBezTo>
                    <a:pt x="22" y="94"/>
                    <a:pt x="22" y="94"/>
                    <a:pt x="22" y="94"/>
                  </a:cubicBezTo>
                  <a:cubicBezTo>
                    <a:pt x="17" y="73"/>
                    <a:pt x="17" y="73"/>
                    <a:pt x="17" y="73"/>
                  </a:cubicBezTo>
                  <a:cubicBezTo>
                    <a:pt x="0" y="2"/>
                    <a:pt x="0" y="2"/>
                    <a:pt x="0" y="2"/>
                  </a:cubicBezTo>
                  <a:cubicBezTo>
                    <a:pt x="3" y="2"/>
                    <a:pt x="6" y="2"/>
                    <a:pt x="9" y="3"/>
                  </a:cubicBezTo>
                  <a:cubicBezTo>
                    <a:pt x="9" y="2"/>
                    <a:pt x="9" y="1"/>
                    <a:pt x="9" y="0"/>
                  </a:cubicBezTo>
                  <a:cubicBezTo>
                    <a:pt x="10" y="3"/>
                    <a:pt x="10" y="3"/>
                    <a:pt x="10" y="3"/>
                  </a:cubicBezTo>
                  <a:cubicBezTo>
                    <a:pt x="16" y="23"/>
                    <a:pt x="16" y="23"/>
                    <a:pt x="16" y="23"/>
                  </a:cubicBezTo>
                  <a:cubicBezTo>
                    <a:pt x="27" y="60"/>
                    <a:pt x="27" y="60"/>
                    <a:pt x="27" y="60"/>
                  </a:cubicBezTo>
                  <a:cubicBezTo>
                    <a:pt x="29" y="66"/>
                    <a:pt x="29" y="66"/>
                    <a:pt x="29" y="66"/>
                  </a:cubicBezTo>
                  <a:cubicBezTo>
                    <a:pt x="29" y="66"/>
                    <a:pt x="29" y="66"/>
                    <a:pt x="29" y="66"/>
                  </a:cubicBezTo>
                  <a:lnTo>
                    <a:pt x="33" y="83"/>
                  </a:ln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ṩľîḋè">
              <a:extLst>
                <a:ext uri="{FF2B5EF4-FFF2-40B4-BE49-F238E27FC236}">
                  <a16:creationId xmlns:a16="http://schemas.microsoft.com/office/drawing/2014/main" id="{9A364E0A-6996-4078-924E-3D14CA578055}"/>
                </a:ext>
              </a:extLst>
            </p:cNvPr>
            <p:cNvSpPr/>
            <p:nvPr/>
          </p:nvSpPr>
          <p:spPr bwMode="auto">
            <a:xfrm>
              <a:off x="5673725" y="1465263"/>
              <a:ext cx="288925" cy="179388"/>
            </a:xfrm>
            <a:custGeom>
              <a:avLst/>
              <a:gdLst>
                <a:gd name="T0" fmla="*/ 161 w 161"/>
                <a:gd name="T1" fmla="*/ 50 h 100"/>
                <a:gd name="T2" fmla="*/ 146 w 161"/>
                <a:gd name="T3" fmla="*/ 85 h 100"/>
                <a:gd name="T4" fmla="*/ 140 w 161"/>
                <a:gd name="T5" fmla="*/ 90 h 100"/>
                <a:gd name="T6" fmla="*/ 110 w 161"/>
                <a:gd name="T7" fmla="*/ 100 h 100"/>
                <a:gd name="T8" fmla="*/ 50 w 161"/>
                <a:gd name="T9" fmla="*/ 100 h 100"/>
                <a:gd name="T10" fmla="*/ 0 w 161"/>
                <a:gd name="T11" fmla="*/ 50 h 100"/>
                <a:gd name="T12" fmla="*/ 50 w 161"/>
                <a:gd name="T13" fmla="*/ 0 h 100"/>
                <a:gd name="T14" fmla="*/ 110 w 161"/>
                <a:gd name="T15" fmla="*/ 0 h 100"/>
                <a:gd name="T16" fmla="*/ 161 w 161"/>
                <a:gd name="T17"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00">
                  <a:moveTo>
                    <a:pt x="161" y="50"/>
                  </a:moveTo>
                  <a:cubicBezTo>
                    <a:pt x="161" y="63"/>
                    <a:pt x="155" y="76"/>
                    <a:pt x="146" y="85"/>
                  </a:cubicBezTo>
                  <a:cubicBezTo>
                    <a:pt x="144" y="87"/>
                    <a:pt x="142" y="89"/>
                    <a:pt x="140" y="90"/>
                  </a:cubicBezTo>
                  <a:cubicBezTo>
                    <a:pt x="132" y="97"/>
                    <a:pt x="121" y="100"/>
                    <a:pt x="110" y="100"/>
                  </a:cubicBezTo>
                  <a:cubicBezTo>
                    <a:pt x="50" y="100"/>
                    <a:pt x="50" y="100"/>
                    <a:pt x="50" y="100"/>
                  </a:cubicBezTo>
                  <a:cubicBezTo>
                    <a:pt x="22" y="100"/>
                    <a:pt x="0" y="78"/>
                    <a:pt x="0" y="50"/>
                  </a:cubicBezTo>
                  <a:cubicBezTo>
                    <a:pt x="0" y="22"/>
                    <a:pt x="22" y="0"/>
                    <a:pt x="50" y="0"/>
                  </a:cubicBezTo>
                  <a:cubicBezTo>
                    <a:pt x="110" y="0"/>
                    <a:pt x="110" y="0"/>
                    <a:pt x="110" y="0"/>
                  </a:cubicBezTo>
                  <a:cubicBezTo>
                    <a:pt x="138" y="0"/>
                    <a:pt x="161" y="22"/>
                    <a:pt x="161" y="50"/>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ṩ1iḋé">
              <a:extLst>
                <a:ext uri="{FF2B5EF4-FFF2-40B4-BE49-F238E27FC236}">
                  <a16:creationId xmlns:a16="http://schemas.microsoft.com/office/drawing/2014/main" id="{56BF0EFF-C206-4F4A-A442-534AD2052485}"/>
                </a:ext>
              </a:extLst>
            </p:cNvPr>
            <p:cNvSpPr/>
            <p:nvPr/>
          </p:nvSpPr>
          <p:spPr bwMode="auto">
            <a:xfrm>
              <a:off x="5972175" y="1376363"/>
              <a:ext cx="184150" cy="185738"/>
            </a:xfrm>
            <a:prstGeom prst="ellipse">
              <a:avLst/>
            </a:pr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ş1îḋe">
              <a:extLst>
                <a:ext uri="{FF2B5EF4-FFF2-40B4-BE49-F238E27FC236}">
                  <a16:creationId xmlns:a16="http://schemas.microsoft.com/office/drawing/2014/main" id="{5B303B54-F91F-4139-BAD4-66A0A3035893}"/>
                </a:ext>
              </a:extLst>
            </p:cNvPr>
            <p:cNvSpPr/>
            <p:nvPr/>
          </p:nvSpPr>
          <p:spPr bwMode="auto">
            <a:xfrm>
              <a:off x="6057900" y="1376363"/>
              <a:ext cx="4763" cy="1588"/>
            </a:xfrm>
            <a:custGeom>
              <a:avLst/>
              <a:gdLst>
                <a:gd name="T0" fmla="*/ 2 w 3"/>
                <a:gd name="T1" fmla="*/ 0 h 1"/>
                <a:gd name="T2" fmla="*/ 0 w 3"/>
                <a:gd name="T3" fmla="*/ 1 h 1"/>
                <a:gd name="T4" fmla="*/ 1 w 3"/>
                <a:gd name="T5" fmla="*/ 1 h 1"/>
                <a:gd name="T6" fmla="*/ 3 w 3"/>
                <a:gd name="T7" fmla="*/ 0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1" y="0"/>
                    <a:pt x="1" y="0"/>
                    <a:pt x="0" y="1"/>
                  </a:cubicBezTo>
                  <a:cubicBezTo>
                    <a:pt x="0" y="1"/>
                    <a:pt x="0" y="1"/>
                    <a:pt x="1" y="1"/>
                  </a:cubicBezTo>
                  <a:cubicBezTo>
                    <a:pt x="1" y="1"/>
                    <a:pt x="2" y="0"/>
                    <a:pt x="3" y="0"/>
                  </a:cubicBezTo>
                  <a:cubicBezTo>
                    <a:pt x="2" y="0"/>
                    <a:pt x="2" y="0"/>
                    <a:pt x="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ṣľîḓê">
              <a:extLst>
                <a:ext uri="{FF2B5EF4-FFF2-40B4-BE49-F238E27FC236}">
                  <a16:creationId xmlns:a16="http://schemas.microsoft.com/office/drawing/2014/main" id="{C0172145-67E5-4A69-8E19-C8E7A2D6E05A}"/>
                </a:ext>
              </a:extLst>
            </p:cNvPr>
            <p:cNvSpPr/>
            <p:nvPr/>
          </p:nvSpPr>
          <p:spPr bwMode="auto">
            <a:xfrm>
              <a:off x="6057900" y="1562101"/>
              <a:ext cx="4763" cy="0"/>
            </a:xfrm>
            <a:custGeom>
              <a:avLst/>
              <a:gdLst>
                <a:gd name="T0" fmla="*/ 1 w 3"/>
                <a:gd name="T1" fmla="*/ 0 w 3"/>
                <a:gd name="T2" fmla="*/ 2 w 3"/>
                <a:gd name="T3" fmla="*/ 3 w 3"/>
                <a:gd name="T4" fmla="*/ 1 w 3"/>
              </a:gdLst>
              <a:ahLst/>
              <a:cxnLst>
                <a:cxn ang="0">
                  <a:pos x="T0" y="0"/>
                </a:cxn>
                <a:cxn ang="0">
                  <a:pos x="T1" y="0"/>
                </a:cxn>
                <a:cxn ang="0">
                  <a:pos x="T2" y="0"/>
                </a:cxn>
                <a:cxn ang="0">
                  <a:pos x="T3" y="0"/>
                </a:cxn>
                <a:cxn ang="0">
                  <a:pos x="T4" y="0"/>
                </a:cxn>
              </a:cxnLst>
              <a:rect l="0" t="0" r="r" b="b"/>
              <a:pathLst>
                <a:path w="3">
                  <a:moveTo>
                    <a:pt x="1" y="0"/>
                  </a:moveTo>
                  <a:cubicBezTo>
                    <a:pt x="0" y="0"/>
                    <a:pt x="0" y="0"/>
                    <a:pt x="0" y="0"/>
                  </a:cubicBezTo>
                  <a:cubicBezTo>
                    <a:pt x="1" y="0"/>
                    <a:pt x="1" y="0"/>
                    <a:pt x="2" y="0"/>
                  </a:cubicBezTo>
                  <a:cubicBezTo>
                    <a:pt x="2" y="0"/>
                    <a:pt x="2" y="0"/>
                    <a:pt x="3" y="0"/>
                  </a:cubicBezTo>
                  <a:cubicBezTo>
                    <a:pt x="2" y="0"/>
                    <a:pt x="1" y="0"/>
                    <a:pt x="1"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śḻiďê">
              <a:extLst>
                <a:ext uri="{FF2B5EF4-FFF2-40B4-BE49-F238E27FC236}">
                  <a16:creationId xmlns:a16="http://schemas.microsoft.com/office/drawing/2014/main" id="{78837C2B-57E1-46AC-A4EF-5221E5F93B17}"/>
                </a:ext>
              </a:extLst>
            </p:cNvPr>
            <p:cNvSpPr/>
            <p:nvPr/>
          </p:nvSpPr>
          <p:spPr bwMode="auto">
            <a:xfrm>
              <a:off x="6059488" y="1376363"/>
              <a:ext cx="95250" cy="185738"/>
            </a:xfrm>
            <a:custGeom>
              <a:avLst/>
              <a:gdLst>
                <a:gd name="T0" fmla="*/ 2 w 53"/>
                <a:gd name="T1" fmla="*/ 0 h 104"/>
                <a:gd name="T2" fmla="*/ 0 w 53"/>
                <a:gd name="T3" fmla="*/ 1 h 104"/>
                <a:gd name="T4" fmla="*/ 49 w 53"/>
                <a:gd name="T5" fmla="*/ 54 h 104"/>
                <a:gd name="T6" fmla="*/ 0 w 53"/>
                <a:gd name="T7" fmla="*/ 104 h 104"/>
                <a:gd name="T8" fmla="*/ 2 w 53"/>
                <a:gd name="T9" fmla="*/ 104 h 104"/>
                <a:gd name="T10" fmla="*/ 53 w 53"/>
                <a:gd name="T11" fmla="*/ 52 h 104"/>
                <a:gd name="T12" fmla="*/ 2 w 53"/>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53" h="104">
                  <a:moveTo>
                    <a:pt x="2" y="0"/>
                  </a:moveTo>
                  <a:cubicBezTo>
                    <a:pt x="1" y="0"/>
                    <a:pt x="0" y="1"/>
                    <a:pt x="0" y="1"/>
                  </a:cubicBezTo>
                  <a:cubicBezTo>
                    <a:pt x="28" y="2"/>
                    <a:pt x="50" y="26"/>
                    <a:pt x="49" y="54"/>
                  </a:cubicBezTo>
                  <a:cubicBezTo>
                    <a:pt x="48" y="81"/>
                    <a:pt x="26" y="102"/>
                    <a:pt x="0" y="104"/>
                  </a:cubicBezTo>
                  <a:cubicBezTo>
                    <a:pt x="0" y="104"/>
                    <a:pt x="1" y="104"/>
                    <a:pt x="2" y="104"/>
                  </a:cubicBezTo>
                  <a:cubicBezTo>
                    <a:pt x="30" y="103"/>
                    <a:pt x="53" y="80"/>
                    <a:pt x="53" y="52"/>
                  </a:cubicBezTo>
                  <a:cubicBezTo>
                    <a:pt x="53" y="24"/>
                    <a:pt x="30" y="1"/>
                    <a:pt x="2"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ṡḷîḓê">
              <a:extLst>
                <a:ext uri="{FF2B5EF4-FFF2-40B4-BE49-F238E27FC236}">
                  <a16:creationId xmlns:a16="http://schemas.microsoft.com/office/drawing/2014/main" id="{2119EB37-0168-4FC1-9832-D7ED50B57958}"/>
                </a:ext>
              </a:extLst>
            </p:cNvPr>
            <p:cNvSpPr/>
            <p:nvPr/>
          </p:nvSpPr>
          <p:spPr bwMode="auto">
            <a:xfrm>
              <a:off x="5529263" y="1376363"/>
              <a:ext cx="95250" cy="184150"/>
            </a:xfrm>
            <a:custGeom>
              <a:avLst/>
              <a:gdLst>
                <a:gd name="T0" fmla="*/ 52 w 53"/>
                <a:gd name="T1" fmla="*/ 0 h 103"/>
                <a:gd name="T2" fmla="*/ 52 w 53"/>
                <a:gd name="T3" fmla="*/ 0 h 103"/>
                <a:gd name="T4" fmla="*/ 0 w 53"/>
                <a:gd name="T5" fmla="*/ 52 h 103"/>
                <a:gd name="T6" fmla="*/ 41 w 53"/>
                <a:gd name="T7" fmla="*/ 103 h 103"/>
                <a:gd name="T8" fmla="*/ 42 w 53"/>
                <a:gd name="T9" fmla="*/ 102 h 103"/>
                <a:gd name="T10" fmla="*/ 4 w 53"/>
                <a:gd name="T11" fmla="*/ 54 h 103"/>
                <a:gd name="T12" fmla="*/ 53 w 53"/>
                <a:gd name="T13" fmla="*/ 1 h 103"/>
                <a:gd name="T14" fmla="*/ 52 w 53"/>
                <a:gd name="T15" fmla="*/ 0 h 103"/>
                <a:gd name="T16" fmla="*/ 52 w 53"/>
                <a:gd name="T1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03">
                  <a:moveTo>
                    <a:pt x="52" y="0"/>
                  </a:moveTo>
                  <a:cubicBezTo>
                    <a:pt x="52" y="0"/>
                    <a:pt x="52" y="0"/>
                    <a:pt x="52" y="0"/>
                  </a:cubicBezTo>
                  <a:cubicBezTo>
                    <a:pt x="23" y="0"/>
                    <a:pt x="0" y="24"/>
                    <a:pt x="0" y="52"/>
                  </a:cubicBezTo>
                  <a:cubicBezTo>
                    <a:pt x="0" y="77"/>
                    <a:pt x="18" y="98"/>
                    <a:pt x="41" y="103"/>
                  </a:cubicBezTo>
                  <a:cubicBezTo>
                    <a:pt x="41" y="102"/>
                    <a:pt x="41" y="102"/>
                    <a:pt x="42" y="102"/>
                  </a:cubicBezTo>
                  <a:cubicBezTo>
                    <a:pt x="20" y="96"/>
                    <a:pt x="5" y="77"/>
                    <a:pt x="4" y="54"/>
                  </a:cubicBezTo>
                  <a:cubicBezTo>
                    <a:pt x="3" y="25"/>
                    <a:pt x="25" y="2"/>
                    <a:pt x="53" y="1"/>
                  </a:cubicBezTo>
                  <a:cubicBezTo>
                    <a:pt x="53" y="0"/>
                    <a:pt x="52" y="0"/>
                    <a:pt x="52" y="0"/>
                  </a:cubicBezTo>
                  <a:cubicBezTo>
                    <a:pt x="52" y="0"/>
                    <a:pt x="52" y="0"/>
                    <a:pt x="52"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ṩliḋé">
              <a:extLst>
                <a:ext uri="{FF2B5EF4-FFF2-40B4-BE49-F238E27FC236}">
                  <a16:creationId xmlns:a16="http://schemas.microsoft.com/office/drawing/2014/main" id="{20DBFBDC-71E3-4FB9-98DB-2F61DBDC54F9}"/>
                </a:ext>
              </a:extLst>
            </p:cNvPr>
            <p:cNvSpPr/>
            <p:nvPr/>
          </p:nvSpPr>
          <p:spPr bwMode="auto">
            <a:xfrm>
              <a:off x="5602288" y="1558926"/>
              <a:ext cx="22225" cy="3175"/>
            </a:xfrm>
            <a:custGeom>
              <a:avLst/>
              <a:gdLst>
                <a:gd name="T0" fmla="*/ 1 w 12"/>
                <a:gd name="T1" fmla="*/ 0 h 2"/>
                <a:gd name="T2" fmla="*/ 0 w 12"/>
                <a:gd name="T3" fmla="*/ 1 h 2"/>
                <a:gd name="T4" fmla="*/ 11 w 12"/>
                <a:gd name="T5" fmla="*/ 2 h 2"/>
                <a:gd name="T6" fmla="*/ 12 w 12"/>
                <a:gd name="T7" fmla="*/ 2 h 2"/>
                <a:gd name="T8" fmla="*/ 1 w 12"/>
                <a:gd name="T9" fmla="*/ 0 h 2"/>
              </a:gdLst>
              <a:ahLst/>
              <a:cxnLst>
                <a:cxn ang="0">
                  <a:pos x="T0" y="T1"/>
                </a:cxn>
                <a:cxn ang="0">
                  <a:pos x="T2" y="T3"/>
                </a:cxn>
                <a:cxn ang="0">
                  <a:pos x="T4" y="T5"/>
                </a:cxn>
                <a:cxn ang="0">
                  <a:pos x="T6" y="T7"/>
                </a:cxn>
                <a:cxn ang="0">
                  <a:pos x="T8" y="T9"/>
                </a:cxn>
              </a:cxnLst>
              <a:rect l="0" t="0" r="r" b="b"/>
              <a:pathLst>
                <a:path w="12" h="2">
                  <a:moveTo>
                    <a:pt x="1" y="0"/>
                  </a:moveTo>
                  <a:cubicBezTo>
                    <a:pt x="0" y="0"/>
                    <a:pt x="0" y="0"/>
                    <a:pt x="0" y="1"/>
                  </a:cubicBezTo>
                  <a:cubicBezTo>
                    <a:pt x="4" y="1"/>
                    <a:pt x="7" y="2"/>
                    <a:pt x="11" y="2"/>
                  </a:cubicBezTo>
                  <a:cubicBezTo>
                    <a:pt x="11" y="2"/>
                    <a:pt x="12" y="2"/>
                    <a:pt x="12" y="2"/>
                  </a:cubicBezTo>
                  <a:cubicBezTo>
                    <a:pt x="8" y="1"/>
                    <a:pt x="4" y="1"/>
                    <a:pt x="1"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ṣļïḍe">
              <a:extLst>
                <a:ext uri="{FF2B5EF4-FFF2-40B4-BE49-F238E27FC236}">
                  <a16:creationId xmlns:a16="http://schemas.microsoft.com/office/drawing/2014/main" id="{2596D90F-D29D-4087-956F-031BF0C64FD8}"/>
                </a:ext>
              </a:extLst>
            </p:cNvPr>
            <p:cNvSpPr/>
            <p:nvPr/>
          </p:nvSpPr>
          <p:spPr bwMode="auto">
            <a:xfrm>
              <a:off x="5754688" y="1644651"/>
              <a:ext cx="9525"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1" y="0"/>
                    <a:pt x="3" y="0"/>
                    <a:pt x="5" y="0"/>
                  </a:cubicBezTo>
                  <a:cubicBezTo>
                    <a:pt x="3" y="0"/>
                    <a:pt x="1" y="0"/>
                    <a:pt x="0"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ṡlídê">
              <a:extLst>
                <a:ext uri="{FF2B5EF4-FFF2-40B4-BE49-F238E27FC236}">
                  <a16:creationId xmlns:a16="http://schemas.microsoft.com/office/drawing/2014/main" id="{4FB9DD7E-7BF3-4080-8B72-9B21137C8336}"/>
                </a:ext>
              </a:extLst>
            </p:cNvPr>
            <p:cNvSpPr/>
            <p:nvPr/>
          </p:nvSpPr>
          <p:spPr bwMode="auto">
            <a:xfrm>
              <a:off x="5710238" y="1627188"/>
              <a:ext cx="214313" cy="17463"/>
            </a:xfrm>
            <a:custGeom>
              <a:avLst/>
              <a:gdLst>
                <a:gd name="T0" fmla="*/ 120 w 120"/>
                <a:gd name="T1" fmla="*/ 0 h 10"/>
                <a:gd name="T2" fmla="*/ 0 w 120"/>
                <a:gd name="T3" fmla="*/ 0 h 10"/>
                <a:gd name="T4" fmla="*/ 25 w 120"/>
                <a:gd name="T5" fmla="*/ 10 h 10"/>
                <a:gd name="T6" fmla="*/ 30 w 120"/>
                <a:gd name="T7" fmla="*/ 10 h 10"/>
                <a:gd name="T8" fmla="*/ 30 w 120"/>
                <a:gd name="T9" fmla="*/ 10 h 10"/>
                <a:gd name="T10" fmla="*/ 90 w 120"/>
                <a:gd name="T11" fmla="*/ 10 h 10"/>
                <a:gd name="T12" fmla="*/ 120 w 12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0" h="10">
                  <a:moveTo>
                    <a:pt x="120" y="0"/>
                  </a:moveTo>
                  <a:cubicBezTo>
                    <a:pt x="0" y="0"/>
                    <a:pt x="0" y="0"/>
                    <a:pt x="0" y="0"/>
                  </a:cubicBezTo>
                  <a:cubicBezTo>
                    <a:pt x="7" y="6"/>
                    <a:pt x="16" y="9"/>
                    <a:pt x="25" y="10"/>
                  </a:cubicBezTo>
                  <a:cubicBezTo>
                    <a:pt x="26" y="10"/>
                    <a:pt x="28" y="10"/>
                    <a:pt x="30" y="10"/>
                  </a:cubicBezTo>
                  <a:cubicBezTo>
                    <a:pt x="30" y="10"/>
                    <a:pt x="30" y="10"/>
                    <a:pt x="30" y="10"/>
                  </a:cubicBezTo>
                  <a:cubicBezTo>
                    <a:pt x="90" y="10"/>
                    <a:pt x="90" y="10"/>
                    <a:pt x="90" y="10"/>
                  </a:cubicBezTo>
                  <a:cubicBezTo>
                    <a:pt x="101" y="10"/>
                    <a:pt x="112" y="7"/>
                    <a:pt x="120"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ṡḷíḋê">
              <a:extLst>
                <a:ext uri="{FF2B5EF4-FFF2-40B4-BE49-F238E27FC236}">
                  <a16:creationId xmlns:a16="http://schemas.microsoft.com/office/drawing/2014/main" id="{4E1F156E-834E-42EA-BD3B-89637793C532}"/>
                </a:ext>
              </a:extLst>
            </p:cNvPr>
            <p:cNvSpPr/>
            <p:nvPr/>
          </p:nvSpPr>
          <p:spPr bwMode="auto">
            <a:xfrm>
              <a:off x="6623050" y="2257426"/>
              <a:ext cx="44450" cy="106363"/>
            </a:xfrm>
            <a:custGeom>
              <a:avLst/>
              <a:gdLst>
                <a:gd name="T0" fmla="*/ 0 w 25"/>
                <a:gd name="T1" fmla="*/ 21 h 59"/>
                <a:gd name="T2" fmla="*/ 25 w 25"/>
                <a:gd name="T3" fmla="*/ 49 h 59"/>
                <a:gd name="T4" fmla="*/ 16 w 25"/>
                <a:gd name="T5" fmla="*/ 0 h 59"/>
                <a:gd name="T6" fmla="*/ 0 w 25"/>
                <a:gd name="T7" fmla="*/ 21 h 59"/>
              </a:gdLst>
              <a:ahLst/>
              <a:cxnLst>
                <a:cxn ang="0">
                  <a:pos x="T0" y="T1"/>
                </a:cxn>
                <a:cxn ang="0">
                  <a:pos x="T2" y="T3"/>
                </a:cxn>
                <a:cxn ang="0">
                  <a:pos x="T4" y="T5"/>
                </a:cxn>
                <a:cxn ang="0">
                  <a:pos x="T6" y="T7"/>
                </a:cxn>
              </a:cxnLst>
              <a:rect l="0" t="0" r="r" b="b"/>
              <a:pathLst>
                <a:path w="25" h="59">
                  <a:moveTo>
                    <a:pt x="0" y="21"/>
                  </a:moveTo>
                  <a:cubicBezTo>
                    <a:pt x="0" y="21"/>
                    <a:pt x="13" y="59"/>
                    <a:pt x="25" y="49"/>
                  </a:cubicBezTo>
                  <a:cubicBezTo>
                    <a:pt x="16" y="0"/>
                    <a:pt x="16" y="0"/>
                    <a:pt x="16" y="0"/>
                  </a:cubicBezTo>
                  <a:lnTo>
                    <a:pt x="0" y="21"/>
                  </a:ln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şľidê">
              <a:extLst>
                <a:ext uri="{FF2B5EF4-FFF2-40B4-BE49-F238E27FC236}">
                  <a16:creationId xmlns:a16="http://schemas.microsoft.com/office/drawing/2014/main" id="{71B03FB5-08A3-40FC-B456-1073A4F29AC9}"/>
                </a:ext>
              </a:extLst>
            </p:cNvPr>
            <p:cNvSpPr/>
            <p:nvPr/>
          </p:nvSpPr>
          <p:spPr bwMode="auto">
            <a:xfrm>
              <a:off x="9355138" y="4049713"/>
              <a:ext cx="322263" cy="319088"/>
            </a:xfrm>
            <a:custGeom>
              <a:avLst/>
              <a:gdLst>
                <a:gd name="T0" fmla="*/ 57 w 180"/>
                <a:gd name="T1" fmla="*/ 163 h 179"/>
                <a:gd name="T2" fmla="*/ 164 w 180"/>
                <a:gd name="T3" fmla="*/ 113 h 179"/>
                <a:gd name="T4" fmla="*/ 114 w 180"/>
                <a:gd name="T5" fmla="*/ 7 h 179"/>
                <a:gd name="T6" fmla="*/ 69 w 180"/>
                <a:gd name="T7" fmla="*/ 4 h 179"/>
                <a:gd name="T8" fmla="*/ 71 w 180"/>
                <a:gd name="T9" fmla="*/ 46 h 179"/>
                <a:gd name="T10" fmla="*/ 50 w 180"/>
                <a:gd name="T11" fmla="*/ 10 h 179"/>
                <a:gd name="T12" fmla="*/ 8 w 180"/>
                <a:gd name="T13" fmla="*/ 57 h 179"/>
                <a:gd name="T14" fmla="*/ 3 w 180"/>
                <a:gd name="T15" fmla="*/ 79 h 179"/>
                <a:gd name="T16" fmla="*/ 57 w 180"/>
                <a:gd name="T17" fmla="*/ 16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79">
                  <a:moveTo>
                    <a:pt x="57" y="163"/>
                  </a:moveTo>
                  <a:cubicBezTo>
                    <a:pt x="101" y="179"/>
                    <a:pt x="148" y="157"/>
                    <a:pt x="164" y="113"/>
                  </a:cubicBezTo>
                  <a:cubicBezTo>
                    <a:pt x="180" y="70"/>
                    <a:pt x="158" y="23"/>
                    <a:pt x="114" y="7"/>
                  </a:cubicBezTo>
                  <a:cubicBezTo>
                    <a:pt x="100" y="1"/>
                    <a:pt x="84" y="0"/>
                    <a:pt x="69" y="4"/>
                  </a:cubicBezTo>
                  <a:cubicBezTo>
                    <a:pt x="71" y="46"/>
                    <a:pt x="71" y="46"/>
                    <a:pt x="71" y="46"/>
                  </a:cubicBezTo>
                  <a:cubicBezTo>
                    <a:pt x="50" y="10"/>
                    <a:pt x="50" y="10"/>
                    <a:pt x="50" y="10"/>
                  </a:cubicBezTo>
                  <a:cubicBezTo>
                    <a:pt x="30" y="19"/>
                    <a:pt x="15" y="36"/>
                    <a:pt x="8" y="57"/>
                  </a:cubicBezTo>
                  <a:cubicBezTo>
                    <a:pt x="5" y="64"/>
                    <a:pt x="3" y="71"/>
                    <a:pt x="3" y="79"/>
                  </a:cubicBezTo>
                  <a:cubicBezTo>
                    <a:pt x="0" y="116"/>
                    <a:pt x="23" y="151"/>
                    <a:pt x="57" y="163"/>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ṥlídé">
              <a:extLst>
                <a:ext uri="{FF2B5EF4-FFF2-40B4-BE49-F238E27FC236}">
                  <a16:creationId xmlns:a16="http://schemas.microsoft.com/office/drawing/2014/main" id="{FF8B98AF-CF2F-4FEF-890B-A5D15717A0B3}"/>
                </a:ext>
              </a:extLst>
            </p:cNvPr>
            <p:cNvSpPr/>
            <p:nvPr/>
          </p:nvSpPr>
          <p:spPr bwMode="auto">
            <a:xfrm>
              <a:off x="9605963" y="3924301"/>
              <a:ext cx="293688" cy="1304925"/>
            </a:xfrm>
            <a:custGeom>
              <a:avLst/>
              <a:gdLst>
                <a:gd name="T0" fmla="*/ 18 w 164"/>
                <a:gd name="T1" fmla="*/ 730 h 730"/>
                <a:gd name="T2" fmla="*/ 72 w 164"/>
                <a:gd name="T3" fmla="*/ 641 h 730"/>
                <a:gd name="T4" fmla="*/ 149 w 164"/>
                <a:gd name="T5" fmla="*/ 563 h 730"/>
                <a:gd name="T6" fmla="*/ 85 w 164"/>
                <a:gd name="T7" fmla="*/ 425 h 730"/>
                <a:gd name="T8" fmla="*/ 18 w 164"/>
                <a:gd name="T9" fmla="*/ 326 h 730"/>
                <a:gd name="T10" fmla="*/ 3 w 164"/>
                <a:gd name="T11" fmla="*/ 282 h 730"/>
                <a:gd name="T12" fmla="*/ 15 w 164"/>
                <a:gd name="T13" fmla="*/ 215 h 730"/>
                <a:gd name="T14" fmla="*/ 93 w 164"/>
                <a:gd name="T15" fmla="*/ 0 h 7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730">
                  <a:moveTo>
                    <a:pt x="18" y="730"/>
                  </a:moveTo>
                  <a:cubicBezTo>
                    <a:pt x="11" y="694"/>
                    <a:pt x="42" y="662"/>
                    <a:pt x="72" y="641"/>
                  </a:cubicBezTo>
                  <a:cubicBezTo>
                    <a:pt x="103" y="620"/>
                    <a:pt x="139" y="599"/>
                    <a:pt x="149" y="563"/>
                  </a:cubicBezTo>
                  <a:cubicBezTo>
                    <a:pt x="164" y="512"/>
                    <a:pt x="119" y="465"/>
                    <a:pt x="85" y="425"/>
                  </a:cubicBezTo>
                  <a:cubicBezTo>
                    <a:pt x="59" y="395"/>
                    <a:pt x="37" y="362"/>
                    <a:pt x="18" y="326"/>
                  </a:cubicBezTo>
                  <a:cubicBezTo>
                    <a:pt x="11" y="312"/>
                    <a:pt x="5" y="298"/>
                    <a:pt x="3" y="282"/>
                  </a:cubicBezTo>
                  <a:cubicBezTo>
                    <a:pt x="0" y="259"/>
                    <a:pt x="7" y="236"/>
                    <a:pt x="15" y="215"/>
                  </a:cubicBezTo>
                  <a:cubicBezTo>
                    <a:pt x="39" y="143"/>
                    <a:pt x="65" y="71"/>
                    <a:pt x="93" y="0"/>
                  </a:cubicBezTo>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2" name="ïŝľîḓe">
              <a:extLst>
                <a:ext uri="{FF2B5EF4-FFF2-40B4-BE49-F238E27FC236}">
                  <a16:creationId xmlns:a16="http://schemas.microsoft.com/office/drawing/2014/main" id="{AFA175B7-873D-479A-A65F-5C2F1DF1407E}"/>
                </a:ext>
              </a:extLst>
            </p:cNvPr>
            <p:cNvSpPr/>
            <p:nvPr/>
          </p:nvSpPr>
          <p:spPr bwMode="auto">
            <a:xfrm>
              <a:off x="9363075" y="4029076"/>
              <a:ext cx="319088" cy="320675"/>
            </a:xfrm>
            <a:custGeom>
              <a:avLst/>
              <a:gdLst>
                <a:gd name="T0" fmla="*/ 57 w 179"/>
                <a:gd name="T1" fmla="*/ 163 h 179"/>
                <a:gd name="T2" fmla="*/ 164 w 179"/>
                <a:gd name="T3" fmla="*/ 113 h 179"/>
                <a:gd name="T4" fmla="*/ 114 w 179"/>
                <a:gd name="T5" fmla="*/ 7 h 179"/>
                <a:gd name="T6" fmla="*/ 68 w 179"/>
                <a:gd name="T7" fmla="*/ 4 h 179"/>
                <a:gd name="T8" fmla="*/ 70 w 179"/>
                <a:gd name="T9" fmla="*/ 46 h 179"/>
                <a:gd name="T10" fmla="*/ 50 w 179"/>
                <a:gd name="T11" fmla="*/ 10 h 179"/>
                <a:gd name="T12" fmla="*/ 7 w 179"/>
                <a:gd name="T13" fmla="*/ 57 h 179"/>
                <a:gd name="T14" fmla="*/ 2 w 179"/>
                <a:gd name="T15" fmla="*/ 79 h 179"/>
                <a:gd name="T16" fmla="*/ 57 w 179"/>
                <a:gd name="T17" fmla="*/ 16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79">
                  <a:moveTo>
                    <a:pt x="57" y="163"/>
                  </a:moveTo>
                  <a:cubicBezTo>
                    <a:pt x="100" y="179"/>
                    <a:pt x="148" y="157"/>
                    <a:pt x="164" y="113"/>
                  </a:cubicBezTo>
                  <a:cubicBezTo>
                    <a:pt x="179" y="70"/>
                    <a:pt x="157" y="22"/>
                    <a:pt x="114" y="7"/>
                  </a:cubicBezTo>
                  <a:cubicBezTo>
                    <a:pt x="99" y="1"/>
                    <a:pt x="83" y="0"/>
                    <a:pt x="68" y="4"/>
                  </a:cubicBezTo>
                  <a:cubicBezTo>
                    <a:pt x="70" y="46"/>
                    <a:pt x="70" y="46"/>
                    <a:pt x="70" y="46"/>
                  </a:cubicBezTo>
                  <a:cubicBezTo>
                    <a:pt x="50" y="10"/>
                    <a:pt x="50" y="10"/>
                    <a:pt x="50" y="10"/>
                  </a:cubicBezTo>
                  <a:cubicBezTo>
                    <a:pt x="30" y="19"/>
                    <a:pt x="15" y="36"/>
                    <a:pt x="7" y="57"/>
                  </a:cubicBezTo>
                  <a:cubicBezTo>
                    <a:pt x="4" y="64"/>
                    <a:pt x="3" y="71"/>
                    <a:pt x="2" y="79"/>
                  </a:cubicBezTo>
                  <a:cubicBezTo>
                    <a:pt x="0" y="116"/>
                    <a:pt x="22" y="151"/>
                    <a:pt x="57" y="163"/>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3" name="íṥḻïḍé">
              <a:extLst>
                <a:ext uri="{FF2B5EF4-FFF2-40B4-BE49-F238E27FC236}">
                  <a16:creationId xmlns:a16="http://schemas.microsoft.com/office/drawing/2014/main" id="{5376D72C-115F-4BA2-9FD0-0AAC5ACE32B9}"/>
                </a:ext>
              </a:extLst>
            </p:cNvPr>
            <p:cNvSpPr/>
            <p:nvPr/>
          </p:nvSpPr>
          <p:spPr bwMode="auto">
            <a:xfrm>
              <a:off x="9609138" y="3800476"/>
              <a:ext cx="301625" cy="298450"/>
            </a:xfrm>
            <a:custGeom>
              <a:avLst/>
              <a:gdLst>
                <a:gd name="T0" fmla="*/ 6 w 168"/>
                <a:gd name="T1" fmla="*/ 54 h 167"/>
                <a:gd name="T2" fmla="*/ 66 w 168"/>
                <a:gd name="T3" fmla="*/ 2 h 167"/>
                <a:gd name="T4" fmla="*/ 72 w 168"/>
                <a:gd name="T5" fmla="*/ 42 h 167"/>
                <a:gd name="T6" fmla="*/ 85 w 168"/>
                <a:gd name="T7" fmla="*/ 0 h 167"/>
                <a:gd name="T8" fmla="*/ 167 w 168"/>
                <a:gd name="T9" fmla="*/ 84 h 167"/>
                <a:gd name="T10" fmla="*/ 83 w 168"/>
                <a:gd name="T11" fmla="*/ 166 h 167"/>
                <a:gd name="T12" fmla="*/ 1 w 168"/>
                <a:gd name="T13" fmla="*/ 82 h 167"/>
                <a:gd name="T14" fmla="*/ 6 w 168"/>
                <a:gd name="T15" fmla="*/ 54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67">
                  <a:moveTo>
                    <a:pt x="6" y="54"/>
                  </a:moveTo>
                  <a:cubicBezTo>
                    <a:pt x="15" y="28"/>
                    <a:pt x="38" y="8"/>
                    <a:pt x="66" y="2"/>
                  </a:cubicBezTo>
                  <a:cubicBezTo>
                    <a:pt x="72" y="42"/>
                    <a:pt x="72" y="42"/>
                    <a:pt x="72" y="42"/>
                  </a:cubicBezTo>
                  <a:cubicBezTo>
                    <a:pt x="85" y="0"/>
                    <a:pt x="85" y="0"/>
                    <a:pt x="85" y="0"/>
                  </a:cubicBezTo>
                  <a:cubicBezTo>
                    <a:pt x="131" y="0"/>
                    <a:pt x="168" y="38"/>
                    <a:pt x="167" y="84"/>
                  </a:cubicBezTo>
                  <a:cubicBezTo>
                    <a:pt x="166" y="130"/>
                    <a:pt x="129" y="167"/>
                    <a:pt x="83" y="166"/>
                  </a:cubicBezTo>
                  <a:cubicBezTo>
                    <a:pt x="37" y="165"/>
                    <a:pt x="0" y="128"/>
                    <a:pt x="1" y="82"/>
                  </a:cubicBezTo>
                  <a:cubicBezTo>
                    <a:pt x="1" y="72"/>
                    <a:pt x="2" y="63"/>
                    <a:pt x="6" y="54"/>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ṧlïdè">
              <a:extLst>
                <a:ext uri="{FF2B5EF4-FFF2-40B4-BE49-F238E27FC236}">
                  <a16:creationId xmlns:a16="http://schemas.microsoft.com/office/drawing/2014/main" id="{9BCBCA6D-8317-4EA5-ABDE-189A62336295}"/>
                </a:ext>
              </a:extLst>
            </p:cNvPr>
            <p:cNvSpPr/>
            <p:nvPr/>
          </p:nvSpPr>
          <p:spPr bwMode="auto">
            <a:xfrm>
              <a:off x="9617075" y="3773488"/>
              <a:ext cx="300038" cy="298450"/>
            </a:xfrm>
            <a:custGeom>
              <a:avLst/>
              <a:gdLst>
                <a:gd name="T0" fmla="*/ 6 w 168"/>
                <a:gd name="T1" fmla="*/ 55 h 167"/>
                <a:gd name="T2" fmla="*/ 66 w 168"/>
                <a:gd name="T3" fmla="*/ 2 h 167"/>
                <a:gd name="T4" fmla="*/ 73 w 168"/>
                <a:gd name="T5" fmla="*/ 43 h 167"/>
                <a:gd name="T6" fmla="*/ 86 w 168"/>
                <a:gd name="T7" fmla="*/ 0 h 167"/>
                <a:gd name="T8" fmla="*/ 168 w 168"/>
                <a:gd name="T9" fmla="*/ 84 h 167"/>
                <a:gd name="T10" fmla="*/ 83 w 168"/>
                <a:gd name="T11" fmla="*/ 166 h 167"/>
                <a:gd name="T12" fmla="*/ 1 w 168"/>
                <a:gd name="T13" fmla="*/ 82 h 167"/>
                <a:gd name="T14" fmla="*/ 6 w 168"/>
                <a:gd name="T15" fmla="*/ 55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67">
                  <a:moveTo>
                    <a:pt x="6" y="55"/>
                  </a:moveTo>
                  <a:cubicBezTo>
                    <a:pt x="16" y="28"/>
                    <a:pt x="38" y="8"/>
                    <a:pt x="66" y="2"/>
                  </a:cubicBezTo>
                  <a:cubicBezTo>
                    <a:pt x="73" y="43"/>
                    <a:pt x="73" y="43"/>
                    <a:pt x="73" y="43"/>
                  </a:cubicBezTo>
                  <a:cubicBezTo>
                    <a:pt x="86" y="0"/>
                    <a:pt x="86" y="0"/>
                    <a:pt x="86" y="0"/>
                  </a:cubicBezTo>
                  <a:cubicBezTo>
                    <a:pt x="132" y="1"/>
                    <a:pt x="168" y="38"/>
                    <a:pt x="168" y="84"/>
                  </a:cubicBezTo>
                  <a:cubicBezTo>
                    <a:pt x="167" y="130"/>
                    <a:pt x="129" y="167"/>
                    <a:pt x="83" y="166"/>
                  </a:cubicBezTo>
                  <a:cubicBezTo>
                    <a:pt x="37" y="166"/>
                    <a:pt x="0" y="128"/>
                    <a:pt x="1" y="82"/>
                  </a:cubicBezTo>
                  <a:cubicBezTo>
                    <a:pt x="1" y="73"/>
                    <a:pt x="3" y="63"/>
                    <a:pt x="6" y="55"/>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5" name="işlíḑè">
              <a:extLst>
                <a:ext uri="{FF2B5EF4-FFF2-40B4-BE49-F238E27FC236}">
                  <a16:creationId xmlns:a16="http://schemas.microsoft.com/office/drawing/2014/main" id="{A50BB352-722D-4DF5-872B-C4320663BD31}"/>
                </a:ext>
              </a:extLst>
            </p:cNvPr>
            <p:cNvSpPr/>
            <p:nvPr/>
          </p:nvSpPr>
          <p:spPr bwMode="auto">
            <a:xfrm>
              <a:off x="9612313" y="4376738"/>
              <a:ext cx="333375" cy="336550"/>
            </a:xfrm>
            <a:custGeom>
              <a:avLst/>
              <a:gdLst>
                <a:gd name="T0" fmla="*/ 66 w 186"/>
                <a:gd name="T1" fmla="*/ 172 h 188"/>
                <a:gd name="T2" fmla="*/ 173 w 186"/>
                <a:gd name="T3" fmla="*/ 123 h 188"/>
                <a:gd name="T4" fmla="*/ 140 w 186"/>
                <a:gd name="T5" fmla="*/ 24 h 188"/>
                <a:gd name="T6" fmla="*/ 130 w 186"/>
                <a:gd name="T7" fmla="*/ 57 h 188"/>
                <a:gd name="T8" fmla="*/ 123 w 186"/>
                <a:gd name="T9" fmla="*/ 16 h 188"/>
                <a:gd name="T10" fmla="*/ 123 w 186"/>
                <a:gd name="T11" fmla="*/ 16 h 188"/>
                <a:gd name="T12" fmla="*/ 16 w 186"/>
                <a:gd name="T13" fmla="*/ 66 h 188"/>
                <a:gd name="T14" fmla="*/ 66 w 186"/>
                <a:gd name="T15" fmla="*/ 172 h 188"/>
                <a:gd name="T16" fmla="*/ 66 w 186"/>
                <a:gd name="T17" fmla="*/ 17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8">
                  <a:moveTo>
                    <a:pt x="66" y="172"/>
                  </a:moveTo>
                  <a:cubicBezTo>
                    <a:pt x="109" y="188"/>
                    <a:pt x="157" y="166"/>
                    <a:pt x="173" y="123"/>
                  </a:cubicBezTo>
                  <a:cubicBezTo>
                    <a:pt x="186" y="86"/>
                    <a:pt x="172" y="45"/>
                    <a:pt x="140" y="24"/>
                  </a:cubicBezTo>
                  <a:cubicBezTo>
                    <a:pt x="130" y="57"/>
                    <a:pt x="130" y="57"/>
                    <a:pt x="130" y="57"/>
                  </a:cubicBezTo>
                  <a:cubicBezTo>
                    <a:pt x="123" y="16"/>
                    <a:pt x="123" y="16"/>
                    <a:pt x="123" y="16"/>
                  </a:cubicBezTo>
                  <a:cubicBezTo>
                    <a:pt x="123" y="16"/>
                    <a:pt x="123" y="16"/>
                    <a:pt x="123" y="16"/>
                  </a:cubicBezTo>
                  <a:cubicBezTo>
                    <a:pt x="80" y="0"/>
                    <a:pt x="32" y="23"/>
                    <a:pt x="16" y="66"/>
                  </a:cubicBezTo>
                  <a:cubicBezTo>
                    <a:pt x="0" y="109"/>
                    <a:pt x="23" y="157"/>
                    <a:pt x="66" y="172"/>
                  </a:cubicBezTo>
                  <a:cubicBezTo>
                    <a:pt x="66" y="172"/>
                    <a:pt x="66" y="172"/>
                    <a:pt x="66" y="172"/>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ṧļïďê">
              <a:extLst>
                <a:ext uri="{FF2B5EF4-FFF2-40B4-BE49-F238E27FC236}">
                  <a16:creationId xmlns:a16="http://schemas.microsoft.com/office/drawing/2014/main" id="{98F4F5D4-E8C3-411A-8E79-A2DFF1C18420}"/>
                </a:ext>
              </a:extLst>
            </p:cNvPr>
            <p:cNvSpPr/>
            <p:nvPr/>
          </p:nvSpPr>
          <p:spPr bwMode="auto">
            <a:xfrm>
              <a:off x="9620250" y="4349751"/>
              <a:ext cx="333375" cy="336550"/>
            </a:xfrm>
            <a:custGeom>
              <a:avLst/>
              <a:gdLst>
                <a:gd name="T0" fmla="*/ 66 w 186"/>
                <a:gd name="T1" fmla="*/ 173 h 188"/>
                <a:gd name="T2" fmla="*/ 173 w 186"/>
                <a:gd name="T3" fmla="*/ 123 h 188"/>
                <a:gd name="T4" fmla="*/ 140 w 186"/>
                <a:gd name="T5" fmla="*/ 25 h 188"/>
                <a:gd name="T6" fmla="*/ 130 w 186"/>
                <a:gd name="T7" fmla="*/ 57 h 188"/>
                <a:gd name="T8" fmla="*/ 123 w 186"/>
                <a:gd name="T9" fmla="*/ 16 h 188"/>
                <a:gd name="T10" fmla="*/ 123 w 186"/>
                <a:gd name="T11" fmla="*/ 16 h 188"/>
                <a:gd name="T12" fmla="*/ 16 w 186"/>
                <a:gd name="T13" fmla="*/ 66 h 188"/>
                <a:gd name="T14" fmla="*/ 66 w 186"/>
                <a:gd name="T15" fmla="*/ 173 h 188"/>
                <a:gd name="T16" fmla="*/ 66 w 186"/>
                <a:gd name="T17" fmla="*/ 17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8">
                  <a:moveTo>
                    <a:pt x="66" y="173"/>
                  </a:moveTo>
                  <a:cubicBezTo>
                    <a:pt x="109" y="188"/>
                    <a:pt x="157" y="166"/>
                    <a:pt x="173" y="123"/>
                  </a:cubicBezTo>
                  <a:cubicBezTo>
                    <a:pt x="186" y="86"/>
                    <a:pt x="172" y="46"/>
                    <a:pt x="140" y="25"/>
                  </a:cubicBezTo>
                  <a:cubicBezTo>
                    <a:pt x="130" y="57"/>
                    <a:pt x="130" y="57"/>
                    <a:pt x="130" y="57"/>
                  </a:cubicBezTo>
                  <a:cubicBezTo>
                    <a:pt x="123" y="16"/>
                    <a:pt x="123" y="16"/>
                    <a:pt x="123" y="16"/>
                  </a:cubicBezTo>
                  <a:cubicBezTo>
                    <a:pt x="123" y="16"/>
                    <a:pt x="123" y="16"/>
                    <a:pt x="123" y="16"/>
                  </a:cubicBezTo>
                  <a:cubicBezTo>
                    <a:pt x="79" y="0"/>
                    <a:pt x="32" y="23"/>
                    <a:pt x="16" y="66"/>
                  </a:cubicBezTo>
                  <a:cubicBezTo>
                    <a:pt x="0" y="109"/>
                    <a:pt x="23" y="157"/>
                    <a:pt x="66" y="173"/>
                  </a:cubicBezTo>
                  <a:cubicBezTo>
                    <a:pt x="66" y="173"/>
                    <a:pt x="66" y="173"/>
                    <a:pt x="66" y="173"/>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7" name="ïślîḑè">
              <a:extLst>
                <a:ext uri="{FF2B5EF4-FFF2-40B4-BE49-F238E27FC236}">
                  <a16:creationId xmlns:a16="http://schemas.microsoft.com/office/drawing/2014/main" id="{FE4950DC-1483-499A-AD22-D066E4D7BE6C}"/>
                </a:ext>
              </a:extLst>
            </p:cNvPr>
            <p:cNvSpPr/>
            <p:nvPr/>
          </p:nvSpPr>
          <p:spPr bwMode="auto">
            <a:xfrm>
              <a:off x="9571038" y="4745038"/>
              <a:ext cx="312738" cy="322263"/>
            </a:xfrm>
            <a:custGeom>
              <a:avLst/>
              <a:gdLst>
                <a:gd name="T0" fmla="*/ 2 w 174"/>
                <a:gd name="T1" fmla="*/ 105 h 180"/>
                <a:gd name="T2" fmla="*/ 99 w 174"/>
                <a:gd name="T3" fmla="*/ 172 h 180"/>
                <a:gd name="T4" fmla="*/ 166 w 174"/>
                <a:gd name="T5" fmla="*/ 76 h 180"/>
                <a:gd name="T6" fmla="*/ 70 w 174"/>
                <a:gd name="T7" fmla="*/ 8 h 180"/>
                <a:gd name="T8" fmla="*/ 18 w 174"/>
                <a:gd name="T9" fmla="*/ 40 h 180"/>
                <a:gd name="T10" fmla="*/ 55 w 174"/>
                <a:gd name="T11" fmla="*/ 95 h 180"/>
                <a:gd name="T12" fmla="*/ 5 w 174"/>
                <a:gd name="T13" fmla="*/ 66 h 180"/>
                <a:gd name="T14" fmla="*/ 2 w 174"/>
                <a:gd name="T15" fmla="*/ 105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80">
                  <a:moveTo>
                    <a:pt x="2" y="105"/>
                  </a:moveTo>
                  <a:cubicBezTo>
                    <a:pt x="10" y="150"/>
                    <a:pt x="53" y="180"/>
                    <a:pt x="99" y="172"/>
                  </a:cubicBezTo>
                  <a:cubicBezTo>
                    <a:pt x="144" y="164"/>
                    <a:pt x="174" y="121"/>
                    <a:pt x="166" y="76"/>
                  </a:cubicBezTo>
                  <a:cubicBezTo>
                    <a:pt x="158" y="31"/>
                    <a:pt x="115" y="0"/>
                    <a:pt x="70" y="8"/>
                  </a:cubicBezTo>
                  <a:cubicBezTo>
                    <a:pt x="49" y="12"/>
                    <a:pt x="31" y="23"/>
                    <a:pt x="18" y="40"/>
                  </a:cubicBezTo>
                  <a:cubicBezTo>
                    <a:pt x="55" y="95"/>
                    <a:pt x="55" y="95"/>
                    <a:pt x="55" y="95"/>
                  </a:cubicBezTo>
                  <a:cubicBezTo>
                    <a:pt x="5" y="66"/>
                    <a:pt x="5" y="66"/>
                    <a:pt x="5" y="66"/>
                  </a:cubicBezTo>
                  <a:cubicBezTo>
                    <a:pt x="1" y="78"/>
                    <a:pt x="0" y="92"/>
                    <a:pt x="2" y="105"/>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íṧļîḋé">
              <a:extLst>
                <a:ext uri="{FF2B5EF4-FFF2-40B4-BE49-F238E27FC236}">
                  <a16:creationId xmlns:a16="http://schemas.microsoft.com/office/drawing/2014/main" id="{69E384DB-7B12-47F7-9314-9AF5D401C555}"/>
                </a:ext>
              </a:extLst>
            </p:cNvPr>
            <p:cNvSpPr/>
            <p:nvPr/>
          </p:nvSpPr>
          <p:spPr bwMode="auto">
            <a:xfrm>
              <a:off x="9577388" y="4725988"/>
              <a:ext cx="312738" cy="322263"/>
            </a:xfrm>
            <a:custGeom>
              <a:avLst/>
              <a:gdLst>
                <a:gd name="T0" fmla="*/ 3 w 175"/>
                <a:gd name="T1" fmla="*/ 105 h 180"/>
                <a:gd name="T2" fmla="*/ 99 w 175"/>
                <a:gd name="T3" fmla="*/ 172 h 180"/>
                <a:gd name="T4" fmla="*/ 167 w 175"/>
                <a:gd name="T5" fmla="*/ 76 h 180"/>
                <a:gd name="T6" fmla="*/ 70 w 175"/>
                <a:gd name="T7" fmla="*/ 8 h 180"/>
                <a:gd name="T8" fmla="*/ 19 w 175"/>
                <a:gd name="T9" fmla="*/ 40 h 180"/>
                <a:gd name="T10" fmla="*/ 56 w 175"/>
                <a:gd name="T11" fmla="*/ 95 h 180"/>
                <a:gd name="T12" fmla="*/ 5 w 175"/>
                <a:gd name="T13" fmla="*/ 66 h 180"/>
                <a:gd name="T14" fmla="*/ 3 w 175"/>
                <a:gd name="T15" fmla="*/ 105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80">
                  <a:moveTo>
                    <a:pt x="3" y="105"/>
                  </a:moveTo>
                  <a:cubicBezTo>
                    <a:pt x="11" y="150"/>
                    <a:pt x="54" y="180"/>
                    <a:pt x="99" y="172"/>
                  </a:cubicBezTo>
                  <a:cubicBezTo>
                    <a:pt x="144" y="164"/>
                    <a:pt x="175" y="121"/>
                    <a:pt x="167" y="76"/>
                  </a:cubicBezTo>
                  <a:cubicBezTo>
                    <a:pt x="159" y="31"/>
                    <a:pt x="116" y="0"/>
                    <a:pt x="70" y="8"/>
                  </a:cubicBezTo>
                  <a:cubicBezTo>
                    <a:pt x="50" y="12"/>
                    <a:pt x="31" y="23"/>
                    <a:pt x="19" y="40"/>
                  </a:cubicBezTo>
                  <a:cubicBezTo>
                    <a:pt x="56" y="95"/>
                    <a:pt x="56" y="95"/>
                    <a:pt x="56" y="95"/>
                  </a:cubicBezTo>
                  <a:cubicBezTo>
                    <a:pt x="5" y="66"/>
                    <a:pt x="5" y="66"/>
                    <a:pt x="5" y="66"/>
                  </a:cubicBezTo>
                  <a:cubicBezTo>
                    <a:pt x="1" y="78"/>
                    <a:pt x="0" y="92"/>
                    <a:pt x="3" y="105"/>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9" name="iṣļïḍe">
              <a:extLst>
                <a:ext uri="{FF2B5EF4-FFF2-40B4-BE49-F238E27FC236}">
                  <a16:creationId xmlns:a16="http://schemas.microsoft.com/office/drawing/2014/main" id="{C5B70480-FC43-4B40-9991-912A5CB1A894}"/>
                </a:ext>
              </a:extLst>
            </p:cNvPr>
            <p:cNvSpPr/>
            <p:nvPr/>
          </p:nvSpPr>
          <p:spPr bwMode="auto">
            <a:xfrm>
              <a:off x="2244725" y="4513263"/>
              <a:ext cx="211138" cy="207963"/>
            </a:xfrm>
            <a:custGeom>
              <a:avLst/>
              <a:gdLst>
                <a:gd name="T0" fmla="*/ 38 w 118"/>
                <a:gd name="T1" fmla="*/ 107 h 117"/>
                <a:gd name="T2" fmla="*/ 108 w 118"/>
                <a:gd name="T3" fmla="*/ 74 h 117"/>
                <a:gd name="T4" fmla="*/ 75 w 118"/>
                <a:gd name="T5" fmla="*/ 4 h 117"/>
                <a:gd name="T6" fmla="*/ 45 w 118"/>
                <a:gd name="T7" fmla="*/ 2 h 117"/>
                <a:gd name="T8" fmla="*/ 47 w 118"/>
                <a:gd name="T9" fmla="*/ 30 h 117"/>
                <a:gd name="T10" fmla="*/ 33 w 118"/>
                <a:gd name="T11" fmla="*/ 6 h 117"/>
                <a:gd name="T12" fmla="*/ 5 w 118"/>
                <a:gd name="T13" fmla="*/ 37 h 117"/>
                <a:gd name="T14" fmla="*/ 2 w 118"/>
                <a:gd name="T15" fmla="*/ 52 h 117"/>
                <a:gd name="T16" fmla="*/ 38 w 118"/>
                <a:gd name="T1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17">
                  <a:moveTo>
                    <a:pt x="38" y="107"/>
                  </a:moveTo>
                  <a:cubicBezTo>
                    <a:pt x="66" y="117"/>
                    <a:pt x="98" y="103"/>
                    <a:pt x="108" y="74"/>
                  </a:cubicBezTo>
                  <a:cubicBezTo>
                    <a:pt x="118" y="46"/>
                    <a:pt x="104" y="15"/>
                    <a:pt x="75" y="4"/>
                  </a:cubicBezTo>
                  <a:cubicBezTo>
                    <a:pt x="66" y="1"/>
                    <a:pt x="55" y="0"/>
                    <a:pt x="45" y="2"/>
                  </a:cubicBezTo>
                  <a:cubicBezTo>
                    <a:pt x="47" y="30"/>
                    <a:pt x="47" y="30"/>
                    <a:pt x="47" y="30"/>
                  </a:cubicBezTo>
                  <a:cubicBezTo>
                    <a:pt x="33" y="6"/>
                    <a:pt x="33" y="6"/>
                    <a:pt x="33" y="6"/>
                  </a:cubicBezTo>
                  <a:cubicBezTo>
                    <a:pt x="20" y="12"/>
                    <a:pt x="10" y="23"/>
                    <a:pt x="5" y="37"/>
                  </a:cubicBezTo>
                  <a:cubicBezTo>
                    <a:pt x="4" y="42"/>
                    <a:pt x="2" y="47"/>
                    <a:pt x="2" y="52"/>
                  </a:cubicBezTo>
                  <a:cubicBezTo>
                    <a:pt x="0" y="76"/>
                    <a:pt x="15" y="99"/>
                    <a:pt x="38" y="107"/>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şľïḋe">
              <a:extLst>
                <a:ext uri="{FF2B5EF4-FFF2-40B4-BE49-F238E27FC236}">
                  <a16:creationId xmlns:a16="http://schemas.microsoft.com/office/drawing/2014/main" id="{560B44E7-E7B8-4EA0-A5AB-4634A1ADDCA7}"/>
                </a:ext>
              </a:extLst>
            </p:cNvPr>
            <p:cNvSpPr/>
            <p:nvPr/>
          </p:nvSpPr>
          <p:spPr bwMode="auto">
            <a:xfrm>
              <a:off x="2408238" y="4430713"/>
              <a:ext cx="193675" cy="858838"/>
            </a:xfrm>
            <a:custGeom>
              <a:avLst/>
              <a:gdLst>
                <a:gd name="T0" fmla="*/ 12 w 108"/>
                <a:gd name="T1" fmla="*/ 480 h 480"/>
                <a:gd name="T2" fmla="*/ 48 w 108"/>
                <a:gd name="T3" fmla="*/ 421 h 480"/>
                <a:gd name="T4" fmla="*/ 98 w 108"/>
                <a:gd name="T5" fmla="*/ 370 h 480"/>
                <a:gd name="T6" fmla="*/ 56 w 108"/>
                <a:gd name="T7" fmla="*/ 279 h 480"/>
                <a:gd name="T8" fmla="*/ 12 w 108"/>
                <a:gd name="T9" fmla="*/ 214 h 480"/>
                <a:gd name="T10" fmla="*/ 2 w 108"/>
                <a:gd name="T11" fmla="*/ 185 h 480"/>
                <a:gd name="T12" fmla="*/ 10 w 108"/>
                <a:gd name="T13" fmla="*/ 141 h 480"/>
                <a:gd name="T14" fmla="*/ 61 w 108"/>
                <a:gd name="T15" fmla="*/ 0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480">
                  <a:moveTo>
                    <a:pt x="12" y="480"/>
                  </a:moveTo>
                  <a:cubicBezTo>
                    <a:pt x="7" y="456"/>
                    <a:pt x="28" y="434"/>
                    <a:pt x="48" y="421"/>
                  </a:cubicBezTo>
                  <a:cubicBezTo>
                    <a:pt x="68" y="407"/>
                    <a:pt x="91" y="393"/>
                    <a:pt x="98" y="370"/>
                  </a:cubicBezTo>
                  <a:cubicBezTo>
                    <a:pt x="108" y="336"/>
                    <a:pt x="79" y="305"/>
                    <a:pt x="56" y="279"/>
                  </a:cubicBezTo>
                  <a:cubicBezTo>
                    <a:pt x="39" y="259"/>
                    <a:pt x="24" y="237"/>
                    <a:pt x="12" y="214"/>
                  </a:cubicBezTo>
                  <a:cubicBezTo>
                    <a:pt x="7" y="205"/>
                    <a:pt x="4" y="195"/>
                    <a:pt x="2" y="185"/>
                  </a:cubicBezTo>
                  <a:cubicBezTo>
                    <a:pt x="0" y="170"/>
                    <a:pt x="5" y="155"/>
                    <a:pt x="10" y="141"/>
                  </a:cubicBezTo>
                  <a:cubicBezTo>
                    <a:pt x="26" y="94"/>
                    <a:pt x="43" y="47"/>
                    <a:pt x="61" y="0"/>
                  </a:cubicBezTo>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51" name="íṥliḑê">
              <a:extLst>
                <a:ext uri="{FF2B5EF4-FFF2-40B4-BE49-F238E27FC236}">
                  <a16:creationId xmlns:a16="http://schemas.microsoft.com/office/drawing/2014/main" id="{8878FEB5-5F00-4CDB-874D-ECACAC378538}"/>
                </a:ext>
              </a:extLst>
            </p:cNvPr>
            <p:cNvSpPr/>
            <p:nvPr/>
          </p:nvSpPr>
          <p:spPr bwMode="auto">
            <a:xfrm>
              <a:off x="2249488" y="4500563"/>
              <a:ext cx="211138" cy="207963"/>
            </a:xfrm>
            <a:custGeom>
              <a:avLst/>
              <a:gdLst>
                <a:gd name="T0" fmla="*/ 37 w 118"/>
                <a:gd name="T1" fmla="*/ 107 h 117"/>
                <a:gd name="T2" fmla="*/ 107 w 118"/>
                <a:gd name="T3" fmla="*/ 74 h 117"/>
                <a:gd name="T4" fmla="*/ 75 w 118"/>
                <a:gd name="T5" fmla="*/ 4 h 117"/>
                <a:gd name="T6" fmla="*/ 45 w 118"/>
                <a:gd name="T7" fmla="*/ 2 h 117"/>
                <a:gd name="T8" fmla="*/ 46 w 118"/>
                <a:gd name="T9" fmla="*/ 30 h 117"/>
                <a:gd name="T10" fmla="*/ 33 w 118"/>
                <a:gd name="T11" fmla="*/ 6 h 117"/>
                <a:gd name="T12" fmla="*/ 5 w 118"/>
                <a:gd name="T13" fmla="*/ 37 h 117"/>
                <a:gd name="T14" fmla="*/ 1 w 118"/>
                <a:gd name="T15" fmla="*/ 52 h 117"/>
                <a:gd name="T16" fmla="*/ 37 w 118"/>
                <a:gd name="T1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17">
                  <a:moveTo>
                    <a:pt x="37" y="107"/>
                  </a:moveTo>
                  <a:cubicBezTo>
                    <a:pt x="66" y="117"/>
                    <a:pt x="97" y="102"/>
                    <a:pt x="107" y="74"/>
                  </a:cubicBezTo>
                  <a:cubicBezTo>
                    <a:pt x="118" y="46"/>
                    <a:pt x="103" y="14"/>
                    <a:pt x="75" y="4"/>
                  </a:cubicBezTo>
                  <a:cubicBezTo>
                    <a:pt x="65" y="1"/>
                    <a:pt x="55" y="0"/>
                    <a:pt x="45" y="2"/>
                  </a:cubicBezTo>
                  <a:cubicBezTo>
                    <a:pt x="46" y="30"/>
                    <a:pt x="46" y="30"/>
                    <a:pt x="46" y="30"/>
                  </a:cubicBezTo>
                  <a:cubicBezTo>
                    <a:pt x="33" y="6"/>
                    <a:pt x="33" y="6"/>
                    <a:pt x="33" y="6"/>
                  </a:cubicBezTo>
                  <a:cubicBezTo>
                    <a:pt x="20" y="12"/>
                    <a:pt x="9" y="23"/>
                    <a:pt x="5" y="37"/>
                  </a:cubicBezTo>
                  <a:cubicBezTo>
                    <a:pt x="3" y="42"/>
                    <a:pt x="2" y="46"/>
                    <a:pt x="1" y="52"/>
                  </a:cubicBezTo>
                  <a:cubicBezTo>
                    <a:pt x="0" y="76"/>
                    <a:pt x="14" y="98"/>
                    <a:pt x="37" y="107"/>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53" name="íṥḷiďe">
              <a:extLst>
                <a:ext uri="{FF2B5EF4-FFF2-40B4-BE49-F238E27FC236}">
                  <a16:creationId xmlns:a16="http://schemas.microsoft.com/office/drawing/2014/main" id="{7FD066BA-EBE0-4025-8BE6-B500351A7EDA}"/>
                </a:ext>
              </a:extLst>
            </p:cNvPr>
            <p:cNvSpPr/>
            <p:nvPr/>
          </p:nvSpPr>
          <p:spPr bwMode="auto">
            <a:xfrm>
              <a:off x="2413000" y="4348163"/>
              <a:ext cx="196850" cy="196850"/>
            </a:xfrm>
            <a:custGeom>
              <a:avLst/>
              <a:gdLst>
                <a:gd name="T0" fmla="*/ 3 w 110"/>
                <a:gd name="T1" fmla="*/ 36 h 110"/>
                <a:gd name="T2" fmla="*/ 43 w 110"/>
                <a:gd name="T3" fmla="*/ 2 h 110"/>
                <a:gd name="T4" fmla="*/ 47 w 110"/>
                <a:gd name="T5" fmla="*/ 28 h 110"/>
                <a:gd name="T6" fmla="*/ 55 w 110"/>
                <a:gd name="T7" fmla="*/ 0 h 110"/>
                <a:gd name="T8" fmla="*/ 109 w 110"/>
                <a:gd name="T9" fmla="*/ 56 h 110"/>
                <a:gd name="T10" fmla="*/ 54 w 110"/>
                <a:gd name="T11" fmla="*/ 110 h 110"/>
                <a:gd name="T12" fmla="*/ 0 w 110"/>
                <a:gd name="T13" fmla="*/ 54 h 110"/>
                <a:gd name="T14" fmla="*/ 3 w 110"/>
                <a:gd name="T15" fmla="*/ 36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10">
                  <a:moveTo>
                    <a:pt x="3" y="36"/>
                  </a:moveTo>
                  <a:cubicBezTo>
                    <a:pt x="10" y="19"/>
                    <a:pt x="24" y="6"/>
                    <a:pt x="43" y="2"/>
                  </a:cubicBezTo>
                  <a:cubicBezTo>
                    <a:pt x="47" y="28"/>
                    <a:pt x="47" y="28"/>
                    <a:pt x="47" y="28"/>
                  </a:cubicBezTo>
                  <a:cubicBezTo>
                    <a:pt x="55" y="0"/>
                    <a:pt x="55" y="0"/>
                    <a:pt x="55" y="0"/>
                  </a:cubicBezTo>
                  <a:cubicBezTo>
                    <a:pt x="86" y="1"/>
                    <a:pt x="110" y="25"/>
                    <a:pt x="109" y="56"/>
                  </a:cubicBezTo>
                  <a:cubicBezTo>
                    <a:pt x="109" y="86"/>
                    <a:pt x="84" y="110"/>
                    <a:pt x="54" y="110"/>
                  </a:cubicBezTo>
                  <a:cubicBezTo>
                    <a:pt x="24" y="109"/>
                    <a:pt x="0" y="84"/>
                    <a:pt x="0" y="54"/>
                  </a:cubicBezTo>
                  <a:cubicBezTo>
                    <a:pt x="0" y="48"/>
                    <a:pt x="1" y="42"/>
                    <a:pt x="3" y="36"/>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Slïḍè">
              <a:extLst>
                <a:ext uri="{FF2B5EF4-FFF2-40B4-BE49-F238E27FC236}">
                  <a16:creationId xmlns:a16="http://schemas.microsoft.com/office/drawing/2014/main" id="{A5712BC1-4AC8-4DA0-A4B3-4A867A54F39B}"/>
                </a:ext>
              </a:extLst>
            </p:cNvPr>
            <p:cNvSpPr/>
            <p:nvPr/>
          </p:nvSpPr>
          <p:spPr bwMode="auto">
            <a:xfrm>
              <a:off x="2417763" y="4332288"/>
              <a:ext cx="196850" cy="195263"/>
            </a:xfrm>
            <a:custGeom>
              <a:avLst/>
              <a:gdLst>
                <a:gd name="T0" fmla="*/ 3 w 110"/>
                <a:gd name="T1" fmla="*/ 36 h 109"/>
                <a:gd name="T2" fmla="*/ 43 w 110"/>
                <a:gd name="T3" fmla="*/ 1 h 109"/>
                <a:gd name="T4" fmla="*/ 47 w 110"/>
                <a:gd name="T5" fmla="*/ 28 h 109"/>
                <a:gd name="T6" fmla="*/ 55 w 110"/>
                <a:gd name="T7" fmla="*/ 0 h 109"/>
                <a:gd name="T8" fmla="*/ 109 w 110"/>
                <a:gd name="T9" fmla="*/ 55 h 109"/>
                <a:gd name="T10" fmla="*/ 54 w 110"/>
                <a:gd name="T11" fmla="*/ 109 h 109"/>
                <a:gd name="T12" fmla="*/ 0 w 110"/>
                <a:gd name="T13" fmla="*/ 53 h 109"/>
                <a:gd name="T14" fmla="*/ 3 w 110"/>
                <a:gd name="T15" fmla="*/ 36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09">
                  <a:moveTo>
                    <a:pt x="3" y="36"/>
                  </a:moveTo>
                  <a:cubicBezTo>
                    <a:pt x="10" y="18"/>
                    <a:pt x="24" y="5"/>
                    <a:pt x="43" y="1"/>
                  </a:cubicBezTo>
                  <a:cubicBezTo>
                    <a:pt x="47" y="28"/>
                    <a:pt x="47" y="28"/>
                    <a:pt x="47" y="28"/>
                  </a:cubicBezTo>
                  <a:cubicBezTo>
                    <a:pt x="55" y="0"/>
                    <a:pt x="55" y="0"/>
                    <a:pt x="55" y="0"/>
                  </a:cubicBezTo>
                  <a:cubicBezTo>
                    <a:pt x="86" y="0"/>
                    <a:pt x="110" y="25"/>
                    <a:pt x="109" y="55"/>
                  </a:cubicBezTo>
                  <a:cubicBezTo>
                    <a:pt x="109" y="85"/>
                    <a:pt x="84" y="109"/>
                    <a:pt x="54" y="109"/>
                  </a:cubicBezTo>
                  <a:cubicBezTo>
                    <a:pt x="24" y="108"/>
                    <a:pt x="0" y="84"/>
                    <a:pt x="0" y="53"/>
                  </a:cubicBezTo>
                  <a:cubicBezTo>
                    <a:pt x="0" y="47"/>
                    <a:pt x="1" y="41"/>
                    <a:pt x="3" y="36"/>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55" name="ïṥḷîḍê">
              <a:extLst>
                <a:ext uri="{FF2B5EF4-FFF2-40B4-BE49-F238E27FC236}">
                  <a16:creationId xmlns:a16="http://schemas.microsoft.com/office/drawing/2014/main" id="{DAC917DE-F861-437C-BEA1-D52431B91517}"/>
                </a:ext>
              </a:extLst>
            </p:cNvPr>
            <p:cNvSpPr/>
            <p:nvPr/>
          </p:nvSpPr>
          <p:spPr bwMode="auto">
            <a:xfrm>
              <a:off x="2414588" y="4727576"/>
              <a:ext cx="217488" cy="222250"/>
            </a:xfrm>
            <a:custGeom>
              <a:avLst/>
              <a:gdLst>
                <a:gd name="T0" fmla="*/ 43 w 122"/>
                <a:gd name="T1" fmla="*/ 113 h 124"/>
                <a:gd name="T2" fmla="*/ 113 w 122"/>
                <a:gd name="T3" fmla="*/ 81 h 124"/>
                <a:gd name="T4" fmla="*/ 92 w 122"/>
                <a:gd name="T5" fmla="*/ 16 h 124"/>
                <a:gd name="T6" fmla="*/ 85 w 122"/>
                <a:gd name="T7" fmla="*/ 38 h 124"/>
                <a:gd name="T8" fmla="*/ 81 w 122"/>
                <a:gd name="T9" fmla="*/ 11 h 124"/>
                <a:gd name="T10" fmla="*/ 81 w 122"/>
                <a:gd name="T11" fmla="*/ 11 h 124"/>
                <a:gd name="T12" fmla="*/ 10 w 122"/>
                <a:gd name="T13" fmla="*/ 43 h 124"/>
                <a:gd name="T14" fmla="*/ 43 w 122"/>
                <a:gd name="T15" fmla="*/ 113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4">
                  <a:moveTo>
                    <a:pt x="43" y="113"/>
                  </a:moveTo>
                  <a:cubicBezTo>
                    <a:pt x="72" y="124"/>
                    <a:pt x="103" y="109"/>
                    <a:pt x="113" y="81"/>
                  </a:cubicBezTo>
                  <a:cubicBezTo>
                    <a:pt x="122" y="57"/>
                    <a:pt x="113" y="30"/>
                    <a:pt x="92" y="16"/>
                  </a:cubicBezTo>
                  <a:cubicBezTo>
                    <a:pt x="85" y="38"/>
                    <a:pt x="85" y="38"/>
                    <a:pt x="85" y="38"/>
                  </a:cubicBezTo>
                  <a:cubicBezTo>
                    <a:pt x="81" y="11"/>
                    <a:pt x="81" y="11"/>
                    <a:pt x="81" y="11"/>
                  </a:cubicBezTo>
                  <a:cubicBezTo>
                    <a:pt x="81" y="11"/>
                    <a:pt x="81" y="11"/>
                    <a:pt x="81" y="11"/>
                  </a:cubicBezTo>
                  <a:cubicBezTo>
                    <a:pt x="52" y="0"/>
                    <a:pt x="21" y="15"/>
                    <a:pt x="10" y="43"/>
                  </a:cubicBezTo>
                  <a:cubicBezTo>
                    <a:pt x="0" y="72"/>
                    <a:pt x="15" y="103"/>
                    <a:pt x="43" y="113"/>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śľídê">
              <a:extLst>
                <a:ext uri="{FF2B5EF4-FFF2-40B4-BE49-F238E27FC236}">
                  <a16:creationId xmlns:a16="http://schemas.microsoft.com/office/drawing/2014/main" id="{9793081D-2EC1-4928-BD88-5BD28C6D1FE0}"/>
                </a:ext>
              </a:extLst>
            </p:cNvPr>
            <p:cNvSpPr/>
            <p:nvPr/>
          </p:nvSpPr>
          <p:spPr bwMode="auto">
            <a:xfrm>
              <a:off x="2419350" y="4708526"/>
              <a:ext cx="219075" cy="222250"/>
            </a:xfrm>
            <a:custGeom>
              <a:avLst/>
              <a:gdLst>
                <a:gd name="T0" fmla="*/ 43 w 122"/>
                <a:gd name="T1" fmla="*/ 114 h 124"/>
                <a:gd name="T2" fmla="*/ 113 w 122"/>
                <a:gd name="T3" fmla="*/ 81 h 124"/>
                <a:gd name="T4" fmla="*/ 91 w 122"/>
                <a:gd name="T5" fmla="*/ 16 h 124"/>
                <a:gd name="T6" fmla="*/ 85 w 122"/>
                <a:gd name="T7" fmla="*/ 38 h 124"/>
                <a:gd name="T8" fmla="*/ 80 w 122"/>
                <a:gd name="T9" fmla="*/ 11 h 124"/>
                <a:gd name="T10" fmla="*/ 80 w 122"/>
                <a:gd name="T11" fmla="*/ 11 h 124"/>
                <a:gd name="T12" fmla="*/ 10 w 122"/>
                <a:gd name="T13" fmla="*/ 44 h 124"/>
                <a:gd name="T14" fmla="*/ 43 w 122"/>
                <a:gd name="T15" fmla="*/ 11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4">
                  <a:moveTo>
                    <a:pt x="43" y="114"/>
                  </a:moveTo>
                  <a:cubicBezTo>
                    <a:pt x="71" y="124"/>
                    <a:pt x="103" y="109"/>
                    <a:pt x="113" y="81"/>
                  </a:cubicBezTo>
                  <a:cubicBezTo>
                    <a:pt x="122" y="57"/>
                    <a:pt x="113" y="30"/>
                    <a:pt x="91" y="16"/>
                  </a:cubicBezTo>
                  <a:cubicBezTo>
                    <a:pt x="85" y="38"/>
                    <a:pt x="85" y="38"/>
                    <a:pt x="85" y="38"/>
                  </a:cubicBezTo>
                  <a:cubicBezTo>
                    <a:pt x="80" y="11"/>
                    <a:pt x="80" y="11"/>
                    <a:pt x="80" y="11"/>
                  </a:cubicBezTo>
                  <a:cubicBezTo>
                    <a:pt x="80" y="11"/>
                    <a:pt x="80" y="11"/>
                    <a:pt x="80" y="11"/>
                  </a:cubicBezTo>
                  <a:cubicBezTo>
                    <a:pt x="52" y="0"/>
                    <a:pt x="20" y="15"/>
                    <a:pt x="10" y="44"/>
                  </a:cubicBezTo>
                  <a:cubicBezTo>
                    <a:pt x="0" y="72"/>
                    <a:pt x="14" y="103"/>
                    <a:pt x="43" y="114"/>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57" name="ís1idê">
              <a:extLst>
                <a:ext uri="{FF2B5EF4-FFF2-40B4-BE49-F238E27FC236}">
                  <a16:creationId xmlns:a16="http://schemas.microsoft.com/office/drawing/2014/main" id="{C69F4E69-4594-450F-AB98-A7605EBEF37F}"/>
                </a:ext>
              </a:extLst>
            </p:cNvPr>
            <p:cNvSpPr/>
            <p:nvPr/>
          </p:nvSpPr>
          <p:spPr bwMode="auto">
            <a:xfrm>
              <a:off x="2387600" y="4970463"/>
              <a:ext cx="204788" cy="211138"/>
            </a:xfrm>
            <a:custGeom>
              <a:avLst/>
              <a:gdLst>
                <a:gd name="T0" fmla="*/ 1 w 114"/>
                <a:gd name="T1" fmla="*/ 68 h 118"/>
                <a:gd name="T2" fmla="*/ 65 w 114"/>
                <a:gd name="T3" fmla="*/ 113 h 118"/>
                <a:gd name="T4" fmla="*/ 109 w 114"/>
                <a:gd name="T5" fmla="*/ 49 h 118"/>
                <a:gd name="T6" fmla="*/ 46 w 114"/>
                <a:gd name="T7" fmla="*/ 5 h 118"/>
                <a:gd name="T8" fmla="*/ 12 w 114"/>
                <a:gd name="T9" fmla="*/ 25 h 118"/>
                <a:gd name="T10" fmla="*/ 36 w 114"/>
                <a:gd name="T11" fmla="*/ 62 h 118"/>
                <a:gd name="T12" fmla="*/ 3 w 114"/>
                <a:gd name="T13" fmla="*/ 43 h 118"/>
                <a:gd name="T14" fmla="*/ 1 w 114"/>
                <a:gd name="T15" fmla="*/ 68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18">
                  <a:moveTo>
                    <a:pt x="1" y="68"/>
                  </a:moveTo>
                  <a:cubicBezTo>
                    <a:pt x="7" y="98"/>
                    <a:pt x="35" y="118"/>
                    <a:pt x="65" y="113"/>
                  </a:cubicBezTo>
                  <a:cubicBezTo>
                    <a:pt x="94" y="107"/>
                    <a:pt x="114" y="79"/>
                    <a:pt x="109" y="49"/>
                  </a:cubicBezTo>
                  <a:cubicBezTo>
                    <a:pt x="104" y="20"/>
                    <a:pt x="75" y="0"/>
                    <a:pt x="46" y="5"/>
                  </a:cubicBezTo>
                  <a:cubicBezTo>
                    <a:pt x="32" y="7"/>
                    <a:pt x="20" y="15"/>
                    <a:pt x="12" y="25"/>
                  </a:cubicBezTo>
                  <a:cubicBezTo>
                    <a:pt x="36" y="62"/>
                    <a:pt x="36" y="62"/>
                    <a:pt x="36" y="62"/>
                  </a:cubicBezTo>
                  <a:cubicBezTo>
                    <a:pt x="3" y="43"/>
                    <a:pt x="3" y="43"/>
                    <a:pt x="3" y="43"/>
                  </a:cubicBezTo>
                  <a:cubicBezTo>
                    <a:pt x="0" y="51"/>
                    <a:pt x="0" y="60"/>
                    <a:pt x="1" y="68"/>
                  </a:cubicBezTo>
                  <a:close/>
                </a:path>
              </a:pathLst>
            </a:custGeom>
            <a:solidFill>
              <a:srgbClr val="57B8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ṡlîdé">
              <a:extLst>
                <a:ext uri="{FF2B5EF4-FFF2-40B4-BE49-F238E27FC236}">
                  <a16:creationId xmlns:a16="http://schemas.microsoft.com/office/drawing/2014/main" id="{08047DEA-5E2C-40F9-9927-9E4F9D95060E}"/>
                </a:ext>
              </a:extLst>
            </p:cNvPr>
            <p:cNvSpPr/>
            <p:nvPr/>
          </p:nvSpPr>
          <p:spPr bwMode="auto">
            <a:xfrm>
              <a:off x="2390775" y="4956176"/>
              <a:ext cx="204788" cy="212725"/>
            </a:xfrm>
            <a:custGeom>
              <a:avLst/>
              <a:gdLst>
                <a:gd name="T0" fmla="*/ 2 w 114"/>
                <a:gd name="T1" fmla="*/ 69 h 119"/>
                <a:gd name="T2" fmla="*/ 65 w 114"/>
                <a:gd name="T3" fmla="*/ 113 h 119"/>
                <a:gd name="T4" fmla="*/ 109 w 114"/>
                <a:gd name="T5" fmla="*/ 50 h 119"/>
                <a:gd name="T6" fmla="*/ 46 w 114"/>
                <a:gd name="T7" fmla="*/ 6 h 119"/>
                <a:gd name="T8" fmla="*/ 12 w 114"/>
                <a:gd name="T9" fmla="*/ 26 h 119"/>
                <a:gd name="T10" fmla="*/ 36 w 114"/>
                <a:gd name="T11" fmla="*/ 63 h 119"/>
                <a:gd name="T12" fmla="*/ 3 w 114"/>
                <a:gd name="T13" fmla="*/ 43 h 119"/>
                <a:gd name="T14" fmla="*/ 2 w 114"/>
                <a:gd name="T15" fmla="*/ 69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19">
                  <a:moveTo>
                    <a:pt x="2" y="69"/>
                  </a:moveTo>
                  <a:cubicBezTo>
                    <a:pt x="7" y="99"/>
                    <a:pt x="35" y="119"/>
                    <a:pt x="65" y="113"/>
                  </a:cubicBezTo>
                  <a:cubicBezTo>
                    <a:pt x="95" y="108"/>
                    <a:pt x="114" y="80"/>
                    <a:pt x="109" y="50"/>
                  </a:cubicBezTo>
                  <a:cubicBezTo>
                    <a:pt x="104" y="20"/>
                    <a:pt x="76" y="0"/>
                    <a:pt x="46" y="6"/>
                  </a:cubicBezTo>
                  <a:cubicBezTo>
                    <a:pt x="32" y="8"/>
                    <a:pt x="20" y="15"/>
                    <a:pt x="12" y="26"/>
                  </a:cubicBezTo>
                  <a:cubicBezTo>
                    <a:pt x="36" y="63"/>
                    <a:pt x="36" y="63"/>
                    <a:pt x="36" y="63"/>
                  </a:cubicBezTo>
                  <a:cubicBezTo>
                    <a:pt x="3" y="43"/>
                    <a:pt x="3" y="43"/>
                    <a:pt x="3" y="43"/>
                  </a:cubicBezTo>
                  <a:cubicBezTo>
                    <a:pt x="1" y="52"/>
                    <a:pt x="0" y="60"/>
                    <a:pt x="2" y="69"/>
                  </a:cubicBezTo>
                  <a:close/>
                </a:path>
              </a:pathLst>
            </a:cu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59" name="ïşḷíḑè">
              <a:extLst>
                <a:ext uri="{FF2B5EF4-FFF2-40B4-BE49-F238E27FC236}">
                  <a16:creationId xmlns:a16="http://schemas.microsoft.com/office/drawing/2014/main" id="{AF4299A2-6CD4-41EE-9816-1AF0223B2548}"/>
                </a:ext>
              </a:extLst>
            </p:cNvPr>
            <p:cNvSpPr/>
            <p:nvPr/>
          </p:nvSpPr>
          <p:spPr bwMode="auto">
            <a:xfrm>
              <a:off x="5570538" y="3465513"/>
              <a:ext cx="242888" cy="315913"/>
            </a:xfrm>
            <a:prstGeom prst="ellipse">
              <a:avLst/>
            </a:pr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ïŝļiďé">
              <a:extLst>
                <a:ext uri="{FF2B5EF4-FFF2-40B4-BE49-F238E27FC236}">
                  <a16:creationId xmlns:a16="http://schemas.microsoft.com/office/drawing/2014/main" id="{B8B19F3B-59B8-462D-8BED-483281D76327}"/>
                </a:ext>
              </a:extLst>
            </p:cNvPr>
            <p:cNvSpPr/>
            <p:nvPr/>
          </p:nvSpPr>
          <p:spPr bwMode="auto">
            <a:xfrm>
              <a:off x="6232525" y="3468688"/>
              <a:ext cx="244475" cy="315913"/>
            </a:xfrm>
            <a:prstGeom prst="ellipse">
              <a:avLst/>
            </a:pr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šlíḋe">
              <a:extLst>
                <a:ext uri="{FF2B5EF4-FFF2-40B4-BE49-F238E27FC236}">
                  <a16:creationId xmlns:a16="http://schemas.microsoft.com/office/drawing/2014/main" id="{8C34D3C6-5E50-46E2-9E91-6B059F661575}"/>
                </a:ext>
              </a:extLst>
            </p:cNvPr>
            <p:cNvSpPr/>
            <p:nvPr/>
          </p:nvSpPr>
          <p:spPr bwMode="auto">
            <a:xfrm>
              <a:off x="5818188" y="3960813"/>
              <a:ext cx="442913" cy="260350"/>
            </a:xfrm>
            <a:custGeom>
              <a:avLst/>
              <a:gdLst>
                <a:gd name="T0" fmla="*/ 248 w 248"/>
                <a:gd name="T1" fmla="*/ 73 h 145"/>
                <a:gd name="T2" fmla="*/ 124 w 248"/>
                <a:gd name="T3" fmla="*/ 145 h 145"/>
                <a:gd name="T4" fmla="*/ 0 w 248"/>
                <a:gd name="T5" fmla="*/ 73 h 145"/>
                <a:gd name="T6" fmla="*/ 97 w 248"/>
                <a:gd name="T7" fmla="*/ 2 h 145"/>
                <a:gd name="T8" fmla="*/ 124 w 248"/>
                <a:gd name="T9" fmla="*/ 1 h 145"/>
                <a:gd name="T10" fmla="*/ 168 w 248"/>
                <a:gd name="T11" fmla="*/ 5 h 145"/>
                <a:gd name="T12" fmla="*/ 248 w 248"/>
                <a:gd name="T13" fmla="*/ 73 h 145"/>
              </a:gdLst>
              <a:ahLst/>
              <a:cxnLst>
                <a:cxn ang="0">
                  <a:pos x="T0" y="T1"/>
                </a:cxn>
                <a:cxn ang="0">
                  <a:pos x="T2" y="T3"/>
                </a:cxn>
                <a:cxn ang="0">
                  <a:pos x="T4" y="T5"/>
                </a:cxn>
                <a:cxn ang="0">
                  <a:pos x="T6" y="T7"/>
                </a:cxn>
                <a:cxn ang="0">
                  <a:pos x="T8" y="T9"/>
                </a:cxn>
                <a:cxn ang="0">
                  <a:pos x="T10" y="T11"/>
                </a:cxn>
                <a:cxn ang="0">
                  <a:pos x="T12" y="T13"/>
                </a:cxn>
              </a:cxnLst>
              <a:rect l="0" t="0" r="r" b="b"/>
              <a:pathLst>
                <a:path w="248" h="145">
                  <a:moveTo>
                    <a:pt x="248" y="73"/>
                  </a:moveTo>
                  <a:cubicBezTo>
                    <a:pt x="248" y="112"/>
                    <a:pt x="192" y="145"/>
                    <a:pt x="124" y="145"/>
                  </a:cubicBezTo>
                  <a:cubicBezTo>
                    <a:pt x="55" y="145"/>
                    <a:pt x="0" y="112"/>
                    <a:pt x="0" y="73"/>
                  </a:cubicBezTo>
                  <a:cubicBezTo>
                    <a:pt x="0" y="38"/>
                    <a:pt x="41" y="9"/>
                    <a:pt x="97" y="2"/>
                  </a:cubicBezTo>
                  <a:cubicBezTo>
                    <a:pt x="106" y="1"/>
                    <a:pt x="115" y="1"/>
                    <a:pt x="124" y="1"/>
                  </a:cubicBezTo>
                  <a:cubicBezTo>
                    <a:pt x="139" y="0"/>
                    <a:pt x="154" y="2"/>
                    <a:pt x="168" y="5"/>
                  </a:cubicBezTo>
                  <a:cubicBezTo>
                    <a:pt x="215" y="16"/>
                    <a:pt x="248" y="42"/>
                    <a:pt x="248" y="73"/>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sľïḓê">
              <a:extLst>
                <a:ext uri="{FF2B5EF4-FFF2-40B4-BE49-F238E27FC236}">
                  <a16:creationId xmlns:a16="http://schemas.microsoft.com/office/drawing/2014/main" id="{2F3BE2D7-5B78-44A7-80DE-68FEC3D91389}"/>
                </a:ext>
              </a:extLst>
            </p:cNvPr>
            <p:cNvSpPr/>
            <p:nvPr/>
          </p:nvSpPr>
          <p:spPr bwMode="auto">
            <a:xfrm>
              <a:off x="5599113" y="3430588"/>
              <a:ext cx="242888" cy="314325"/>
            </a:xfrm>
            <a:prstGeom prst="ellipse">
              <a:avLst/>
            </a:pr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63" name="isḻíḓe">
              <a:extLst>
                <a:ext uri="{FF2B5EF4-FFF2-40B4-BE49-F238E27FC236}">
                  <a16:creationId xmlns:a16="http://schemas.microsoft.com/office/drawing/2014/main" id="{46E08D1A-1B21-4B8E-BD74-028B7A25D6E2}"/>
                </a:ext>
              </a:extLst>
            </p:cNvPr>
            <p:cNvSpPr/>
            <p:nvPr/>
          </p:nvSpPr>
          <p:spPr bwMode="auto">
            <a:xfrm>
              <a:off x="6261100" y="3433763"/>
              <a:ext cx="244475" cy="314325"/>
            </a:xfrm>
            <a:prstGeom prst="ellipse">
              <a:avLst/>
            </a:pr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64" name="isľiḑè">
              <a:extLst>
                <a:ext uri="{FF2B5EF4-FFF2-40B4-BE49-F238E27FC236}">
                  <a16:creationId xmlns:a16="http://schemas.microsoft.com/office/drawing/2014/main" id="{ACCEB435-93C9-4CE7-AFCB-98F1FE203793}"/>
                </a:ext>
              </a:extLst>
            </p:cNvPr>
            <p:cNvSpPr/>
            <p:nvPr/>
          </p:nvSpPr>
          <p:spPr bwMode="auto">
            <a:xfrm>
              <a:off x="5846763" y="3927476"/>
              <a:ext cx="442913" cy="257175"/>
            </a:xfrm>
            <a:prstGeom prst="ellipse">
              <a:avLst/>
            </a:prstGeom>
            <a:noFill/>
            <a:ln w="7938" cap="flat">
              <a:solidFill>
                <a:srgbClr val="3F3D56"/>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65" name="iṩḷïḑè">
              <a:extLst>
                <a:ext uri="{FF2B5EF4-FFF2-40B4-BE49-F238E27FC236}">
                  <a16:creationId xmlns:a16="http://schemas.microsoft.com/office/drawing/2014/main" id="{09CF9AB2-73D1-4772-990D-D17E2D3315C5}"/>
                </a:ext>
              </a:extLst>
            </p:cNvPr>
            <p:cNvSpPr/>
            <p:nvPr/>
          </p:nvSpPr>
          <p:spPr bwMode="auto">
            <a:xfrm>
              <a:off x="5984875" y="3957638"/>
              <a:ext cx="136525" cy="58738"/>
            </a:xfrm>
            <a:custGeom>
              <a:avLst/>
              <a:gdLst>
                <a:gd name="T0" fmla="*/ 77 w 77"/>
                <a:gd name="T1" fmla="*/ 13 h 33"/>
                <a:gd name="T2" fmla="*/ 72 w 77"/>
                <a:gd name="T3" fmla="*/ 27 h 33"/>
                <a:gd name="T4" fmla="*/ 59 w 77"/>
                <a:gd name="T5" fmla="*/ 33 h 33"/>
                <a:gd name="T6" fmla="*/ 19 w 77"/>
                <a:gd name="T7" fmla="*/ 33 h 33"/>
                <a:gd name="T8" fmla="*/ 1 w 77"/>
                <a:gd name="T9" fmla="*/ 13 h 33"/>
                <a:gd name="T10" fmla="*/ 4 w 77"/>
                <a:gd name="T11" fmla="*/ 2 h 33"/>
                <a:gd name="T12" fmla="*/ 31 w 77"/>
                <a:gd name="T13" fmla="*/ 1 h 33"/>
                <a:gd name="T14" fmla="*/ 75 w 77"/>
                <a:gd name="T15" fmla="*/ 6 h 33"/>
                <a:gd name="T16" fmla="*/ 77 w 77"/>
                <a:gd name="T1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3">
                  <a:moveTo>
                    <a:pt x="77" y="13"/>
                  </a:moveTo>
                  <a:cubicBezTo>
                    <a:pt x="77" y="18"/>
                    <a:pt x="75" y="23"/>
                    <a:pt x="72" y="27"/>
                  </a:cubicBezTo>
                  <a:cubicBezTo>
                    <a:pt x="68" y="30"/>
                    <a:pt x="64" y="33"/>
                    <a:pt x="59" y="33"/>
                  </a:cubicBezTo>
                  <a:cubicBezTo>
                    <a:pt x="19" y="33"/>
                    <a:pt x="19" y="33"/>
                    <a:pt x="19" y="33"/>
                  </a:cubicBezTo>
                  <a:cubicBezTo>
                    <a:pt x="9" y="32"/>
                    <a:pt x="0" y="24"/>
                    <a:pt x="1" y="13"/>
                  </a:cubicBezTo>
                  <a:cubicBezTo>
                    <a:pt x="1" y="9"/>
                    <a:pt x="2" y="6"/>
                    <a:pt x="4" y="2"/>
                  </a:cubicBezTo>
                  <a:cubicBezTo>
                    <a:pt x="13" y="1"/>
                    <a:pt x="22" y="1"/>
                    <a:pt x="31" y="1"/>
                  </a:cubicBezTo>
                  <a:cubicBezTo>
                    <a:pt x="46" y="0"/>
                    <a:pt x="61" y="2"/>
                    <a:pt x="75" y="6"/>
                  </a:cubicBezTo>
                  <a:cubicBezTo>
                    <a:pt x="76" y="8"/>
                    <a:pt x="77" y="11"/>
                    <a:pt x="77"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1íḓè">
              <a:extLst>
                <a:ext uri="{FF2B5EF4-FFF2-40B4-BE49-F238E27FC236}">
                  <a16:creationId xmlns:a16="http://schemas.microsoft.com/office/drawing/2014/main" id="{BEC6D8E4-8E6A-4438-BF97-D36C6332594B}"/>
                </a:ext>
              </a:extLst>
            </p:cNvPr>
            <p:cNvSpPr/>
            <p:nvPr/>
          </p:nvSpPr>
          <p:spPr bwMode="auto">
            <a:xfrm>
              <a:off x="5684838" y="3508376"/>
              <a:ext cx="7143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š1idê">
              <a:extLst>
                <a:ext uri="{FF2B5EF4-FFF2-40B4-BE49-F238E27FC236}">
                  <a16:creationId xmlns:a16="http://schemas.microsoft.com/office/drawing/2014/main" id="{87BD868E-7978-4BDB-81F5-7064381B6E7E}"/>
                </a:ext>
              </a:extLst>
            </p:cNvPr>
            <p:cNvSpPr/>
            <p:nvPr/>
          </p:nvSpPr>
          <p:spPr bwMode="auto">
            <a:xfrm>
              <a:off x="6351588" y="3508376"/>
              <a:ext cx="7143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lïḋè">
              <a:extLst>
                <a:ext uri="{FF2B5EF4-FFF2-40B4-BE49-F238E27FC236}">
                  <a16:creationId xmlns:a16="http://schemas.microsoft.com/office/drawing/2014/main" id="{1EEBE1DA-EF78-463E-9F6E-17DB60B35322}"/>
                </a:ext>
              </a:extLst>
            </p:cNvPr>
            <p:cNvSpPr/>
            <p:nvPr/>
          </p:nvSpPr>
          <p:spPr bwMode="auto">
            <a:xfrm>
              <a:off x="6386513" y="3844926"/>
              <a:ext cx="71438" cy="71438"/>
            </a:xfrm>
            <a:prstGeom prst="ellipse">
              <a:avLst/>
            </a:prstGeom>
            <a:solidFill>
              <a:srgbClr val="C6DA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ṣḻîdê">
              <a:extLst>
                <a:ext uri="{FF2B5EF4-FFF2-40B4-BE49-F238E27FC236}">
                  <a16:creationId xmlns:a16="http://schemas.microsoft.com/office/drawing/2014/main" id="{F9D1333A-623B-4465-AA3D-FED1B39E3DF4}"/>
                </a:ext>
              </a:extLst>
            </p:cNvPr>
            <p:cNvSpPr/>
            <p:nvPr/>
          </p:nvSpPr>
          <p:spPr bwMode="auto">
            <a:xfrm>
              <a:off x="5513388" y="3844926"/>
              <a:ext cx="71438" cy="71438"/>
            </a:xfrm>
            <a:prstGeom prst="ellipse">
              <a:avLst/>
            </a:prstGeom>
            <a:solidFill>
              <a:srgbClr val="C6DA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1590021857"/>
      </p:ext>
    </p:extLst>
  </p:cSld>
  <p:clrMapOvr>
    <a:masterClrMapping/>
  </p:clrMapOvr>
  <p:timing>
    <p:tnLst>
      <p:par>
        <p:cTn id="1" dur="indefinite" restart="never" nodeType="tmRoot"/>
      </p:par>
    </p:tnLst>
  </p:timing>
</p:sld>
</file>

<file path=ppt/slides/slide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TextBox 57"/>
            <p:cNvSpPr txBox="1"/>
            <p:nvPr/>
          </p:nvSpPr>
          <p:spPr>
            <a:xfrm>
              <a:off x="1964987" y="2258843"/>
              <a:ext cx="961181" cy="558740"/>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cs typeface="+mn-ea"/>
                  <a:sym typeface="+mn-lt"/>
                </a:rPr>
                <a:t>目录</a:t>
              </a:r>
            </a:p>
          </p:txBody>
        </p:sp>
      </p:grpSp>
      <p:grpSp>
        <p:nvGrpSpPr>
          <p:cNvPr id="12" name="组合 11"/>
          <p:cNvGrpSpPr/>
          <p:nvPr/>
        </p:nvGrpSpPr>
        <p:grpSpPr>
          <a:xfrm>
            <a:off x="6489745" y="2394102"/>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cs typeface="+mn-ea"/>
                <a:sym typeface="+mn-lt"/>
              </a:endParaRPr>
            </a:p>
          </p:txBody>
        </p:sp>
        <p:sp>
          <p:nvSpPr>
            <p:cNvPr id="1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1</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13" name="矩形 39"/>
          <p:cNvSpPr>
            <a:spLocks noChangeArrowheads="1"/>
          </p:cNvSpPr>
          <p:nvPr/>
        </p:nvSpPr>
        <p:spPr bwMode="auto">
          <a:xfrm>
            <a:off x="7118081" y="2269780"/>
            <a:ext cx="3052112"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mn-lt"/>
                <a:ea typeface="+mn-ea"/>
                <a:cs typeface="+mn-ea"/>
                <a:sym typeface="+mn-lt"/>
              </a:rPr>
              <a:t>技术方案概述</a:t>
            </a:r>
            <a:endParaRPr kumimoji="0" lang="zh-CN" altLang="en-US" sz="2160" b="1" i="0" u="none" strike="noStrike" kern="0" cap="none" spc="0" normalizeH="0" baseline="0" noProof="0" dirty="0">
              <a:ln>
                <a:noFill/>
              </a:ln>
              <a:solidFill>
                <a:schemeClr val="accent6"/>
              </a:solidFill>
              <a:effectLst/>
              <a:uLnTx/>
              <a:uFillTx/>
              <a:latin typeface="+mn-lt"/>
              <a:ea typeface="+mn-ea"/>
              <a:cs typeface="+mn-ea"/>
              <a:sym typeface="+mn-lt"/>
            </a:endParaRPr>
          </a:p>
        </p:txBody>
      </p:sp>
      <p:grpSp>
        <p:nvGrpSpPr>
          <p:cNvPr id="42" name="组合 41"/>
          <p:cNvGrpSpPr/>
          <p:nvPr/>
        </p:nvGrpSpPr>
        <p:grpSpPr>
          <a:xfrm>
            <a:off x="6461820" y="3128005"/>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4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2</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43" name="矩形 39"/>
          <p:cNvSpPr>
            <a:spLocks noChangeArrowheads="1"/>
          </p:cNvSpPr>
          <p:nvPr/>
        </p:nvSpPr>
        <p:spPr bwMode="auto">
          <a:xfrm>
            <a:off x="7129600" y="3019544"/>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设计方案研讨</a:t>
            </a:r>
            <a:endParaRPr lang="zh-CN" altLang="en-US" sz="2160" b="1" kern="0" dirty="0">
              <a:solidFill>
                <a:schemeClr val="accent6"/>
              </a:solidFill>
              <a:latin typeface="+mn-lt"/>
              <a:ea typeface="+mn-ea"/>
              <a:cs typeface="+mn-ea"/>
              <a:sym typeface="+mn-lt"/>
            </a:endParaRPr>
          </a:p>
        </p:txBody>
      </p:sp>
      <p:grpSp>
        <p:nvGrpSpPr>
          <p:cNvPr id="2" name="组合 1"/>
          <p:cNvGrpSpPr/>
          <p:nvPr/>
        </p:nvGrpSpPr>
        <p:grpSpPr>
          <a:xfrm>
            <a:off x="6461820" y="3902070"/>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3</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6" name="矩形 39"/>
          <p:cNvSpPr>
            <a:spLocks noChangeArrowheads="1"/>
          </p:cNvSpPr>
          <p:nvPr/>
        </p:nvSpPr>
        <p:spPr bwMode="auto">
          <a:xfrm>
            <a:off x="7129600" y="3790733"/>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技术方案文档制作</a:t>
            </a:r>
            <a:endParaRPr lang="en-US" altLang="zh-CN" sz="2160" b="1" kern="0" dirty="0">
              <a:solidFill>
                <a:schemeClr val="accent6"/>
              </a:solidFill>
              <a:latin typeface="+mn-lt"/>
              <a:ea typeface="+mn-ea"/>
              <a:cs typeface="+mn-ea"/>
              <a:sym typeface="+mn-lt"/>
            </a:endParaRPr>
          </a:p>
        </p:txBody>
      </p:sp>
    </p:spTree>
    <p:extLst>
      <p:ext uri="{BB962C8B-B14F-4D97-AF65-F5344CB8AC3E}">
        <p14:creationId xmlns:p14="http://schemas.microsoft.com/office/powerpoint/2010/main" val="10221811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en-US" altLang="zh-CN" dirty="0" smtClean="0">
                <a:latin typeface="+mn-lt"/>
                <a:ea typeface="+mn-ea"/>
                <a:cs typeface="+mn-ea"/>
                <a:sym typeface="+mn-lt"/>
              </a:rPr>
              <a:t>3.1.1</a:t>
            </a:r>
            <a:r>
              <a:rPr lang="zh-CN" altLang="en-US" dirty="0" smtClean="0">
                <a:latin typeface="+mn-lt"/>
                <a:ea typeface="+mn-ea"/>
                <a:cs typeface="+mn-ea"/>
                <a:sym typeface="+mn-lt"/>
              </a:rPr>
              <a:t>技术方案概述</a:t>
            </a:r>
            <a:endParaRPr lang="zh-CN" altLang="en-US" dirty="0">
              <a:latin typeface="+mn-lt"/>
              <a:ea typeface="+mn-ea"/>
              <a:cs typeface="+mn-ea"/>
              <a:sym typeface="+mn-lt"/>
            </a:endParaRPr>
          </a:p>
        </p:txBody>
      </p:sp>
      <p:sp>
        <p:nvSpPr>
          <p:cNvPr id="331" name="Rectangle 330"/>
          <p:cNvSpPr/>
          <p:nvPr/>
        </p:nvSpPr>
        <p:spPr>
          <a:xfrm>
            <a:off x="560873" y="1519546"/>
            <a:ext cx="4932512" cy="4524315"/>
          </a:xfrm>
          <a:prstGeom prst="rect">
            <a:avLst/>
          </a:prstGeom>
        </p:spPr>
        <p:txBody>
          <a:bodyPr wrap="square">
            <a:spAutoFit/>
          </a:bodyPr>
          <a:lstStyle/>
          <a:p>
            <a:pPr lvl="0" defTabSz="685165">
              <a:lnSpc>
                <a:spcPct val="120000"/>
              </a:lnSpc>
              <a:defRPr/>
            </a:pPr>
            <a:r>
              <a:rPr lang="zh-CN" altLang="en-US" sz="2000" dirty="0">
                <a:solidFill>
                  <a:schemeClr val="tx1">
                    <a:lumMod val="85000"/>
                    <a:lumOff val="15000"/>
                  </a:schemeClr>
                </a:solidFill>
                <a:cs typeface="+mn-ea"/>
                <a:sym typeface="+mn-lt"/>
              </a:rPr>
              <a:t>技术方案是整个网络系统集成项目的核心，具有现场可指导性。在网络系统集成项目中，通常由技术经理及技术团队根据用户的最终需求，制定出符合该用户需求的技术方案。一般情况下，该技术方案根据实际需求应包含以下内容</a:t>
            </a:r>
            <a:r>
              <a:rPr lang="zh-CN" altLang="en-US" sz="2000" dirty="0" smtClean="0">
                <a:solidFill>
                  <a:schemeClr val="tx1">
                    <a:lumMod val="85000"/>
                    <a:lumOff val="15000"/>
                  </a:schemeClr>
                </a:solidFill>
                <a:cs typeface="+mn-ea"/>
                <a:sym typeface="+mn-lt"/>
              </a:rPr>
              <a:t>：</a:t>
            </a:r>
            <a:endParaRPr lang="en-US" altLang="zh-CN" sz="2000" dirty="0" smtClean="0">
              <a:solidFill>
                <a:schemeClr val="tx1">
                  <a:lumMod val="85000"/>
                  <a:lumOff val="15000"/>
                </a:schemeClr>
              </a:solidFill>
              <a:cs typeface="+mn-ea"/>
              <a:sym typeface="+mn-lt"/>
            </a:endParaRPr>
          </a:p>
          <a:p>
            <a:pPr>
              <a:lnSpc>
                <a:spcPct val="120000"/>
              </a:lnSpc>
            </a:pPr>
            <a:r>
              <a:rPr lang="en-US" altLang="zh-CN" sz="2000" b="1" dirty="0">
                <a:solidFill>
                  <a:srgbClr val="00B0F0"/>
                </a:solidFill>
                <a:cs typeface="+mn-ea"/>
                <a:sym typeface="+mn-lt"/>
              </a:rPr>
              <a:t>1</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网络系统拓扑设计；</a:t>
            </a:r>
          </a:p>
          <a:p>
            <a:pPr>
              <a:lnSpc>
                <a:spcPct val="120000"/>
              </a:lnSpc>
            </a:pPr>
            <a:r>
              <a:rPr lang="en-US" altLang="zh-CN" sz="2000" b="1" dirty="0">
                <a:solidFill>
                  <a:srgbClr val="00B0F0"/>
                </a:solidFill>
                <a:cs typeface="+mn-ea"/>
                <a:sym typeface="+mn-lt"/>
              </a:rPr>
              <a:t>2</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网络数通路由、交换设计；</a:t>
            </a:r>
          </a:p>
          <a:p>
            <a:pPr>
              <a:lnSpc>
                <a:spcPct val="120000"/>
              </a:lnSpc>
            </a:pPr>
            <a:r>
              <a:rPr lang="en-US" altLang="zh-CN" sz="2000" b="1" dirty="0">
                <a:solidFill>
                  <a:srgbClr val="00B0F0"/>
                </a:solidFill>
                <a:cs typeface="+mn-ea"/>
                <a:sym typeface="+mn-lt"/>
              </a:rPr>
              <a:t>3</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网络安全设计（可选）；</a:t>
            </a:r>
          </a:p>
          <a:p>
            <a:pPr>
              <a:lnSpc>
                <a:spcPct val="120000"/>
              </a:lnSpc>
            </a:pPr>
            <a:r>
              <a:rPr lang="en-US" altLang="zh-CN" sz="2000" b="1" dirty="0">
                <a:solidFill>
                  <a:srgbClr val="00B0F0"/>
                </a:solidFill>
                <a:cs typeface="+mn-ea"/>
                <a:sym typeface="+mn-lt"/>
              </a:rPr>
              <a:t>4</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服务器资源层设计（可选）；</a:t>
            </a:r>
          </a:p>
          <a:p>
            <a:pPr>
              <a:lnSpc>
                <a:spcPct val="120000"/>
              </a:lnSpc>
            </a:pPr>
            <a:r>
              <a:rPr lang="en-US" altLang="zh-CN" sz="2000" b="1" dirty="0">
                <a:solidFill>
                  <a:srgbClr val="00B0F0"/>
                </a:solidFill>
                <a:cs typeface="+mn-ea"/>
                <a:sym typeface="+mn-lt"/>
              </a:rPr>
              <a:t>5</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广域网出口设计。</a:t>
            </a:r>
          </a:p>
          <a:p>
            <a:pPr lvl="0" defTabSz="685165">
              <a:lnSpc>
                <a:spcPct val="120000"/>
              </a:lnSpc>
              <a:defRPr/>
            </a:pPr>
            <a:endParaRPr kumimoji="0" lang="zh-CN" altLang="en-US" sz="2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pic>
        <p:nvPicPr>
          <p:cNvPr id="13" name="图片 12"/>
          <p:cNvPicPr/>
          <p:nvPr/>
        </p:nvPicPr>
        <p:blipFill>
          <a:blip r:embed="rId3"/>
          <a:stretch>
            <a:fillRect/>
          </a:stretch>
        </p:blipFill>
        <p:spPr>
          <a:xfrm>
            <a:off x="5424027" y="1359042"/>
            <a:ext cx="3577409" cy="4027966"/>
          </a:xfrm>
          <a:prstGeom prst="rect">
            <a:avLst/>
          </a:prstGeom>
        </p:spPr>
      </p:pic>
      <p:pic>
        <p:nvPicPr>
          <p:cNvPr id="14" name="图片 13"/>
          <p:cNvPicPr/>
          <p:nvPr/>
        </p:nvPicPr>
        <p:blipFill>
          <a:blip r:embed="rId4"/>
          <a:stretch>
            <a:fillRect/>
          </a:stretch>
        </p:blipFill>
        <p:spPr>
          <a:xfrm>
            <a:off x="8839312" y="1738046"/>
            <a:ext cx="3153905" cy="3595954"/>
          </a:xfrm>
          <a:prstGeom prst="rect">
            <a:avLst/>
          </a:prstGeom>
        </p:spPr>
      </p:pic>
    </p:spTree>
    <p:extLst>
      <p:ext uri="{BB962C8B-B14F-4D97-AF65-F5344CB8AC3E}">
        <p14:creationId xmlns:p14="http://schemas.microsoft.com/office/powerpoint/2010/main" val="496576502"/>
      </p:ext>
    </p:extLst>
  </p:cSld>
  <p:clrMapOvr>
    <a:masterClrMapping/>
  </p:clrMapOvr>
  <p:timing>
    <p:tnLst>
      <p:par>
        <p:cTn id="1" dur="indefinite" restart="never" nodeType="tmRoot"/>
      </p:par>
    </p:tnLst>
  </p:timing>
</p:sld>
</file>

<file path=ppt/slides/slide6.xml><?xml version="1.0" encoding="utf-8"?>
<p:sld xmlns:a16="http://schemas.microsoft.com/office/drawing/2014/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en-US" altLang="zh-CN" dirty="0" smtClean="0">
                <a:latin typeface="+mn-lt"/>
                <a:ea typeface="+mn-ea"/>
                <a:cs typeface="+mn-ea"/>
                <a:sym typeface="+mn-lt"/>
              </a:rPr>
              <a:t>3.1.2 </a:t>
            </a:r>
            <a:r>
              <a:rPr lang="zh-CN" altLang="en-US" dirty="0" smtClean="0">
                <a:latin typeface="+mn-lt"/>
                <a:ea typeface="+mn-ea"/>
                <a:cs typeface="+mn-ea"/>
                <a:sym typeface="+mn-lt"/>
              </a:rPr>
              <a:t>设计方案研讨</a:t>
            </a:r>
            <a:endParaRPr lang="zh-CN" altLang="en-US" dirty="0">
              <a:latin typeface="+mn-lt"/>
              <a:ea typeface="+mn-ea"/>
              <a:cs typeface="+mn-ea"/>
              <a:sym typeface="+mn-lt"/>
            </a:endParaRPr>
          </a:p>
        </p:txBody>
      </p:sp>
      <p:sp>
        <p:nvSpPr>
          <p:cNvPr id="331" name="Rectangle 330"/>
          <p:cNvSpPr/>
          <p:nvPr/>
        </p:nvSpPr>
        <p:spPr>
          <a:xfrm>
            <a:off x="1513721" y="1063223"/>
            <a:ext cx="8799830" cy="1537857"/>
          </a:xfrm>
          <a:prstGeom prst="rect">
            <a:avLst/>
          </a:prstGeom>
        </p:spPr>
        <p:txBody>
          <a:bodyPr wrap="square">
            <a:spAutoFit/>
          </a:bodyPr>
          <a:lstStyle/>
          <a:p>
            <a:pPr defTabSz="685165">
              <a:lnSpc>
                <a:spcPct val="120000"/>
              </a:lnSpc>
              <a:defRPr/>
            </a:pPr>
            <a:r>
              <a:rPr lang="zh-CN" altLang="en-US" sz="2000" dirty="0">
                <a:solidFill>
                  <a:schemeClr val="tx1">
                    <a:lumMod val="85000"/>
                    <a:lumOff val="15000"/>
                  </a:schemeClr>
                </a:solidFill>
                <a:cs typeface="+mn-ea"/>
                <a:sym typeface="+mn-lt"/>
              </a:rPr>
              <a:t>技术方案的制定不能够闭门造车，技术方案设计之初，应与用户详细沟通，获知该用户单位对整体项目的建设预期，结合实际情况，进行详细论证并设计技术方案。技术方案初步完成后，应发与用户，供用户评估是否能够满足该用户单位的要求。从而确保正确无误后，可接下来去制定项目实施方案。</a:t>
            </a:r>
            <a:endParaRPr lang="en-US" altLang="zh-CN" sz="2000" dirty="0">
              <a:solidFill>
                <a:schemeClr val="tx1">
                  <a:lumMod val="85000"/>
                  <a:lumOff val="15000"/>
                </a:schemeClr>
              </a:solidFill>
              <a:cs typeface="+mn-ea"/>
              <a:sym typeface="+mn-lt"/>
            </a:endParaRPr>
          </a:p>
        </p:txBody>
      </p:sp>
      <p:grpSp>
        <p:nvGrpSpPr>
          <p:cNvPr id="31752" name="Group 332"/>
          <p:cNvGrpSpPr/>
          <p:nvPr/>
        </p:nvGrpSpPr>
        <p:grpSpPr>
          <a:xfrm>
            <a:off x="956263" y="1203243"/>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12" name="Group 332">
            <a:extLst>
              <a:ext uri="{FF2B5EF4-FFF2-40B4-BE49-F238E27FC236}">
                <a16:creationId xmlns:a16="http://schemas.microsoft.com/office/drawing/2014/main" id="{5C230C6B-1234-C7EF-870A-58C3D50CCD25}"/>
              </a:ext>
            </a:extLst>
          </p:cNvPr>
          <p:cNvGrpSpPr/>
          <p:nvPr/>
        </p:nvGrpSpPr>
        <p:grpSpPr>
          <a:xfrm>
            <a:off x="891703" y="4470641"/>
            <a:ext cx="259244" cy="259815"/>
            <a:chOff x="4643438" y="2786064"/>
            <a:chExt cx="288476" cy="288476"/>
          </a:xfrm>
        </p:grpSpPr>
        <p:sp>
          <p:nvSpPr>
            <p:cNvPr id="13" name="Oval 326">
              <a:extLst>
                <a:ext uri="{FF2B5EF4-FFF2-40B4-BE49-F238E27FC236}">
                  <a16:creationId xmlns:a16="http://schemas.microsoft.com/office/drawing/2014/main" id="{4B69CF11-4924-CF3E-D59C-6F64D713FBC6}"/>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4" name="Freeform 26">
              <a:extLst>
                <a:ext uri="{FF2B5EF4-FFF2-40B4-BE49-F238E27FC236}">
                  <a16:creationId xmlns:a16="http://schemas.microsoft.com/office/drawing/2014/main" id="{807070BA-81E7-C97F-B9E6-FB20F11B9CA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15" name="Rectangle 330">
            <a:extLst>
              <a:ext uri="{FF2B5EF4-FFF2-40B4-BE49-F238E27FC236}">
                <a16:creationId xmlns:a16="http://schemas.microsoft.com/office/drawing/2014/main" id="{5E7EE02D-9751-EBD2-8F6D-CB3E3924E811}"/>
              </a:ext>
            </a:extLst>
          </p:cNvPr>
          <p:cNvSpPr/>
          <p:nvPr/>
        </p:nvSpPr>
        <p:spPr>
          <a:xfrm>
            <a:off x="1595930" y="2761969"/>
            <a:ext cx="8799830" cy="3753848"/>
          </a:xfrm>
          <a:prstGeom prst="rect">
            <a:avLst/>
          </a:prstGeom>
        </p:spPr>
        <p:txBody>
          <a:bodyPr wrap="square">
            <a:spAutoFit/>
          </a:bodyPr>
          <a:lstStyle/>
          <a:p>
            <a:pPr>
              <a:lnSpc>
                <a:spcPct val="120000"/>
              </a:lnSpc>
            </a:pPr>
            <a:r>
              <a:rPr lang="zh-CN" altLang="zh-CN" sz="2000" dirty="0">
                <a:cs typeface="+mn-ea"/>
                <a:sym typeface="+mn-lt"/>
              </a:rPr>
              <a:t>在制定设计方案时，需从以下几个方面的内容加以论证：</a:t>
            </a:r>
          </a:p>
          <a:p>
            <a:pPr>
              <a:lnSpc>
                <a:spcPct val="120000"/>
              </a:lnSpc>
            </a:pPr>
            <a:r>
              <a:rPr lang="en-US" altLang="zh-CN" sz="2000" b="1" dirty="0">
                <a:solidFill>
                  <a:srgbClr val="00B0F0"/>
                </a:solidFill>
                <a:cs typeface="+mn-ea"/>
                <a:sym typeface="+mn-lt"/>
              </a:rPr>
              <a:t>1</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客户的最终需求是什么？</a:t>
            </a:r>
          </a:p>
          <a:p>
            <a:pPr>
              <a:lnSpc>
                <a:spcPct val="120000"/>
              </a:lnSpc>
            </a:pPr>
            <a:r>
              <a:rPr lang="en-US" altLang="zh-CN" sz="2000" b="1" dirty="0">
                <a:solidFill>
                  <a:srgbClr val="00B0F0"/>
                </a:solidFill>
                <a:cs typeface="+mn-ea"/>
                <a:sym typeface="+mn-lt"/>
              </a:rPr>
              <a:t>2</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网络拓扑如何设计？</a:t>
            </a:r>
          </a:p>
          <a:p>
            <a:pPr>
              <a:lnSpc>
                <a:spcPct val="120000"/>
              </a:lnSpc>
            </a:pPr>
            <a:r>
              <a:rPr lang="en-US" altLang="zh-CN" sz="2000" b="1" dirty="0">
                <a:solidFill>
                  <a:srgbClr val="00B0F0"/>
                </a:solidFill>
                <a:cs typeface="+mn-ea"/>
                <a:sym typeface="+mn-lt"/>
              </a:rPr>
              <a:t>3</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网络的区域如何划分？</a:t>
            </a:r>
          </a:p>
          <a:p>
            <a:pPr>
              <a:lnSpc>
                <a:spcPct val="120000"/>
              </a:lnSpc>
            </a:pPr>
            <a:r>
              <a:rPr lang="en-US" altLang="zh-CN" sz="2000" b="1" dirty="0">
                <a:solidFill>
                  <a:srgbClr val="00B0F0"/>
                </a:solidFill>
                <a:cs typeface="+mn-ea"/>
                <a:sym typeface="+mn-lt"/>
              </a:rPr>
              <a:t>4</a:t>
            </a:r>
            <a:r>
              <a:rPr lang="zh-CN" altLang="zh-CN" sz="2000" b="1" dirty="0">
                <a:solidFill>
                  <a:srgbClr val="00B0F0"/>
                </a:solidFill>
                <a:cs typeface="+mn-ea"/>
                <a:sym typeface="+mn-lt"/>
              </a:rPr>
              <a:t>、</a:t>
            </a:r>
            <a:r>
              <a:rPr lang="en-US" altLang="zh-CN" sz="2000" b="1" dirty="0">
                <a:solidFill>
                  <a:srgbClr val="00B0F0"/>
                </a:solidFill>
                <a:cs typeface="+mn-ea"/>
                <a:sym typeface="+mn-lt"/>
              </a:rPr>
              <a:t>	IP</a:t>
            </a:r>
            <a:r>
              <a:rPr lang="zh-CN" altLang="zh-CN" sz="2000" b="1" dirty="0">
                <a:solidFill>
                  <a:srgbClr val="00B0F0"/>
                </a:solidFill>
                <a:cs typeface="+mn-ea"/>
                <a:sym typeface="+mn-lt"/>
              </a:rPr>
              <a:t>地址如何规划？</a:t>
            </a:r>
          </a:p>
          <a:p>
            <a:pPr>
              <a:lnSpc>
                <a:spcPct val="120000"/>
              </a:lnSpc>
            </a:pPr>
            <a:r>
              <a:rPr lang="en-US" altLang="zh-CN" sz="2000" b="1" dirty="0">
                <a:solidFill>
                  <a:srgbClr val="00B0F0"/>
                </a:solidFill>
                <a:cs typeface="+mn-ea"/>
                <a:sym typeface="+mn-lt"/>
              </a:rPr>
              <a:t>5</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路由如何设计？</a:t>
            </a:r>
          </a:p>
          <a:p>
            <a:pPr>
              <a:lnSpc>
                <a:spcPct val="120000"/>
              </a:lnSpc>
            </a:pPr>
            <a:r>
              <a:rPr lang="en-US" altLang="zh-CN" sz="2000" b="1" dirty="0">
                <a:solidFill>
                  <a:srgbClr val="00B0F0"/>
                </a:solidFill>
                <a:cs typeface="+mn-ea"/>
                <a:sym typeface="+mn-lt"/>
              </a:rPr>
              <a:t>6</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二层如何实现快速交换？</a:t>
            </a:r>
          </a:p>
          <a:p>
            <a:pPr>
              <a:lnSpc>
                <a:spcPct val="120000"/>
              </a:lnSpc>
            </a:pPr>
            <a:r>
              <a:rPr lang="en-US" altLang="zh-CN" sz="2000" b="1" dirty="0">
                <a:solidFill>
                  <a:srgbClr val="00B0F0"/>
                </a:solidFill>
                <a:cs typeface="+mn-ea"/>
                <a:sym typeface="+mn-lt"/>
              </a:rPr>
              <a:t>7</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广域网如何设计？</a:t>
            </a:r>
          </a:p>
          <a:p>
            <a:pPr>
              <a:lnSpc>
                <a:spcPct val="120000"/>
              </a:lnSpc>
            </a:pPr>
            <a:r>
              <a:rPr lang="en-US" altLang="zh-CN" sz="2000" b="1" dirty="0">
                <a:solidFill>
                  <a:srgbClr val="00B0F0"/>
                </a:solidFill>
                <a:cs typeface="+mn-ea"/>
                <a:sym typeface="+mn-lt"/>
              </a:rPr>
              <a:t>8</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网络管理如何实现？</a:t>
            </a:r>
          </a:p>
          <a:p>
            <a:pPr>
              <a:lnSpc>
                <a:spcPct val="120000"/>
              </a:lnSpc>
            </a:pPr>
            <a:r>
              <a:rPr lang="en-US" altLang="zh-CN" sz="2000" b="1" dirty="0">
                <a:solidFill>
                  <a:srgbClr val="00B0F0"/>
                </a:solidFill>
                <a:cs typeface="+mn-ea"/>
                <a:sym typeface="+mn-lt"/>
              </a:rPr>
              <a:t>9</a:t>
            </a:r>
            <a:r>
              <a:rPr lang="zh-CN" altLang="zh-CN" sz="2000" b="1" dirty="0">
                <a:solidFill>
                  <a:srgbClr val="00B0F0"/>
                </a:solidFill>
                <a:cs typeface="+mn-ea"/>
                <a:sym typeface="+mn-lt"/>
              </a:rPr>
              <a:t>、</a:t>
            </a:r>
            <a:r>
              <a:rPr lang="en-US" altLang="zh-CN" sz="2000" b="1" dirty="0">
                <a:solidFill>
                  <a:srgbClr val="00B0F0"/>
                </a:solidFill>
                <a:cs typeface="+mn-ea"/>
                <a:sym typeface="+mn-lt"/>
              </a:rPr>
              <a:t>	</a:t>
            </a:r>
            <a:r>
              <a:rPr lang="zh-CN" altLang="zh-CN" sz="2000" b="1" dirty="0">
                <a:solidFill>
                  <a:srgbClr val="00B0F0"/>
                </a:solidFill>
                <a:cs typeface="+mn-ea"/>
                <a:sym typeface="+mn-lt"/>
              </a:rPr>
              <a:t>网络优化如何实施？</a:t>
            </a:r>
          </a:p>
        </p:txBody>
      </p:sp>
    </p:spTree>
  </p:cSld>
  <p:clrMapOvr>
    <a:masterClrMapping/>
  </p:clrMapOvr>
  <p:timing>
    <p:tnLst>
      <p:par>
        <p:cTn id="1" dur="indefinite" restart="never" nodeType="tmRoot"/>
      </p:par>
    </p:tnLst>
  </p:timing>
</p:sld>
</file>

<file path=ppt/slides/slide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en-US" altLang="zh-CN" dirty="0" smtClean="0">
                <a:latin typeface="+mn-lt"/>
                <a:ea typeface="+mn-ea"/>
                <a:cs typeface="+mn-ea"/>
                <a:sym typeface="+mn-lt"/>
              </a:rPr>
              <a:t>3.1.3</a:t>
            </a:r>
            <a:r>
              <a:rPr lang="zh-CN" altLang="en-US" dirty="0" smtClean="0">
                <a:latin typeface="+mn-lt"/>
                <a:ea typeface="+mn-ea"/>
                <a:cs typeface="+mn-ea"/>
                <a:sym typeface="+mn-lt"/>
              </a:rPr>
              <a:t> 技术方案文档制作</a:t>
            </a:r>
            <a:endParaRPr lang="zh-CN" altLang="en-US" dirty="0">
              <a:latin typeface="+mn-lt"/>
              <a:ea typeface="+mn-ea"/>
              <a:cs typeface="+mn-ea"/>
              <a:sym typeface="+mn-lt"/>
            </a:endParaRPr>
          </a:p>
        </p:txBody>
      </p:sp>
      <p:sp>
        <p:nvSpPr>
          <p:cNvPr id="331" name="Rectangle 330"/>
          <p:cNvSpPr/>
          <p:nvPr/>
        </p:nvSpPr>
        <p:spPr>
          <a:xfrm>
            <a:off x="1042881" y="1334003"/>
            <a:ext cx="8799830" cy="799193"/>
          </a:xfrm>
          <a:prstGeom prst="rect">
            <a:avLst/>
          </a:prstGeom>
        </p:spPr>
        <p:txBody>
          <a:bodyPr wrap="square">
            <a:spAutoFit/>
          </a:bodyPr>
          <a:lstStyle/>
          <a:p>
            <a:pPr lvl="0" defTabSz="685165">
              <a:lnSpc>
                <a:spcPct val="120000"/>
              </a:lnSpc>
              <a:defRPr/>
            </a:pPr>
            <a:r>
              <a:rPr lang="zh-CN" altLang="en-US" sz="2000" dirty="0">
                <a:solidFill>
                  <a:schemeClr val="tx1">
                    <a:lumMod val="85000"/>
                    <a:lumOff val="15000"/>
                  </a:schemeClr>
                </a:solidFill>
                <a:cs typeface="+mn-ea"/>
                <a:sym typeface="+mn-lt"/>
              </a:rPr>
              <a:t>通常，我们会使用</a:t>
            </a:r>
            <a:r>
              <a:rPr lang="en-US" altLang="zh-CN" sz="2000" dirty="0">
                <a:solidFill>
                  <a:schemeClr val="tx1">
                    <a:lumMod val="85000"/>
                    <a:lumOff val="15000"/>
                  </a:schemeClr>
                </a:solidFill>
                <a:cs typeface="+mn-ea"/>
                <a:sym typeface="+mn-lt"/>
              </a:rPr>
              <a:t>PPT</a:t>
            </a:r>
            <a:r>
              <a:rPr lang="zh-CN" altLang="en-US" sz="2000" dirty="0">
                <a:solidFill>
                  <a:schemeClr val="tx1">
                    <a:lumMod val="85000"/>
                    <a:lumOff val="15000"/>
                  </a:schemeClr>
                </a:solidFill>
                <a:cs typeface="+mn-ea"/>
                <a:sym typeface="+mn-lt"/>
              </a:rPr>
              <a:t>软件来制作演示文档</a:t>
            </a:r>
            <a:r>
              <a:rPr lang="zh-CN" altLang="en-US" sz="2000" dirty="0" smtClean="0">
                <a:solidFill>
                  <a:schemeClr val="tx1">
                    <a:lumMod val="85000"/>
                    <a:lumOff val="15000"/>
                  </a:schemeClr>
                </a:solidFill>
                <a:cs typeface="+mn-ea"/>
                <a:sym typeface="+mn-lt"/>
              </a:rPr>
              <a:t>。制</a:t>
            </a:r>
            <a:r>
              <a:rPr lang="zh-CN" altLang="en-US" sz="2000" dirty="0">
                <a:solidFill>
                  <a:schemeClr val="tx1">
                    <a:lumMod val="85000"/>
                    <a:lumOff val="15000"/>
                  </a:schemeClr>
                </a:solidFill>
                <a:cs typeface="+mn-ea"/>
                <a:sym typeface="+mn-lt"/>
              </a:rPr>
              <a:t>作</a:t>
            </a:r>
            <a:r>
              <a:rPr lang="en-US" altLang="zh-CN" sz="2000" dirty="0">
                <a:solidFill>
                  <a:schemeClr val="tx1">
                    <a:lumMod val="85000"/>
                    <a:lumOff val="15000"/>
                  </a:schemeClr>
                </a:solidFill>
                <a:cs typeface="+mn-ea"/>
                <a:sym typeface="+mn-lt"/>
              </a:rPr>
              <a:t>PPT</a:t>
            </a:r>
            <a:r>
              <a:rPr lang="zh-CN" altLang="en-US" sz="2000" dirty="0">
                <a:solidFill>
                  <a:schemeClr val="tx1">
                    <a:lumMod val="85000"/>
                    <a:lumOff val="15000"/>
                  </a:schemeClr>
                </a:solidFill>
                <a:cs typeface="+mn-ea"/>
                <a:sym typeface="+mn-lt"/>
              </a:rPr>
              <a:t>的软件可以采用微软</a:t>
            </a:r>
            <a:r>
              <a:rPr lang="en-US" altLang="zh-CN" sz="2000" dirty="0">
                <a:solidFill>
                  <a:schemeClr val="tx1">
                    <a:lumMod val="85000"/>
                    <a:lumOff val="15000"/>
                  </a:schemeClr>
                </a:solidFill>
                <a:cs typeface="+mn-ea"/>
                <a:sym typeface="+mn-lt"/>
              </a:rPr>
              <a:t>office</a:t>
            </a:r>
            <a:r>
              <a:rPr lang="zh-CN" altLang="en-US" sz="2000" dirty="0">
                <a:solidFill>
                  <a:schemeClr val="tx1">
                    <a:lumMod val="85000"/>
                    <a:lumOff val="15000"/>
                  </a:schemeClr>
                </a:solidFill>
                <a:cs typeface="+mn-ea"/>
                <a:sym typeface="+mn-lt"/>
              </a:rPr>
              <a:t>中的</a:t>
            </a:r>
            <a:r>
              <a:rPr lang="en-US" altLang="zh-CN" sz="2000" dirty="0">
                <a:solidFill>
                  <a:schemeClr val="tx1">
                    <a:lumMod val="85000"/>
                    <a:lumOff val="15000"/>
                  </a:schemeClr>
                </a:solidFill>
                <a:cs typeface="+mn-ea"/>
                <a:sym typeface="+mn-lt"/>
              </a:rPr>
              <a:t>PowerPoint</a:t>
            </a:r>
            <a:r>
              <a:rPr lang="zh-CN" altLang="en-US" sz="2000" dirty="0">
                <a:solidFill>
                  <a:schemeClr val="tx1">
                    <a:lumMod val="85000"/>
                    <a:lumOff val="15000"/>
                  </a:schemeClr>
                </a:solidFill>
                <a:cs typeface="+mn-ea"/>
                <a:sym typeface="+mn-lt"/>
              </a:rPr>
              <a:t>，也可以采用国产软件</a:t>
            </a:r>
            <a:r>
              <a:rPr lang="en-US" altLang="zh-CN" sz="2000" dirty="0">
                <a:solidFill>
                  <a:schemeClr val="tx1">
                    <a:lumMod val="85000"/>
                    <a:lumOff val="15000"/>
                  </a:schemeClr>
                </a:solidFill>
                <a:cs typeface="+mn-ea"/>
                <a:sym typeface="+mn-lt"/>
              </a:rPr>
              <a:t>WPS</a:t>
            </a:r>
            <a:endParaRPr kumimoji="0" lang="zh-CN" altLang="en-US" sz="2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nvGrpSpPr>
          <p:cNvPr id="31752" name="Group 332"/>
          <p:cNvGrpSpPr/>
          <p:nvPr/>
        </p:nvGrpSpPr>
        <p:grpSpPr>
          <a:xfrm>
            <a:off x="643660" y="360392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21274" y="2354679"/>
            <a:ext cx="1177971" cy="1177971"/>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10762" y="4133599"/>
            <a:ext cx="1798997" cy="1798997"/>
          </a:xfrm>
          <a:prstGeom prst="rect">
            <a:avLst/>
          </a:prstGeom>
        </p:spPr>
      </p:pic>
      <p:sp>
        <p:nvSpPr>
          <p:cNvPr id="6" name="文本框 5"/>
          <p:cNvSpPr txBox="1"/>
          <p:nvPr/>
        </p:nvSpPr>
        <p:spPr>
          <a:xfrm>
            <a:off x="1296022" y="2759976"/>
            <a:ext cx="6417794" cy="2086725"/>
          </a:xfrm>
          <a:prstGeom prst="rect">
            <a:avLst/>
          </a:prstGeom>
          <a:noFill/>
        </p:spPr>
        <p:txBody>
          <a:bodyPr wrap="square" rtlCol="0">
            <a:spAutoFit/>
          </a:bodyPr>
          <a:lstStyle/>
          <a:p>
            <a:pPr>
              <a:lnSpc>
                <a:spcPct val="120000"/>
              </a:lnSpc>
            </a:pPr>
            <a:r>
              <a:rPr lang="zh-CN" altLang="zh-CN" dirty="0">
                <a:cs typeface="+mn-ea"/>
                <a:sym typeface="+mn-lt"/>
              </a:rPr>
              <a:t>技术方案</a:t>
            </a:r>
            <a:r>
              <a:rPr lang="en-US" altLang="zh-CN" dirty="0">
                <a:cs typeface="+mn-ea"/>
                <a:sym typeface="+mn-lt"/>
              </a:rPr>
              <a:t>PPT</a:t>
            </a:r>
            <a:r>
              <a:rPr lang="zh-CN" altLang="zh-CN" dirty="0">
                <a:cs typeface="+mn-ea"/>
                <a:sym typeface="+mn-lt"/>
              </a:rPr>
              <a:t>内容主要包括以下几个方面：</a:t>
            </a:r>
          </a:p>
          <a:p>
            <a:pPr>
              <a:lnSpc>
                <a:spcPct val="120000"/>
              </a:lnSpc>
            </a:pPr>
            <a:r>
              <a:rPr lang="zh-CN" altLang="zh-CN" b="1" dirty="0">
                <a:solidFill>
                  <a:srgbClr val="00B0F0"/>
                </a:solidFill>
                <a:cs typeface="+mn-ea"/>
                <a:sym typeface="+mn-lt"/>
              </a:rPr>
              <a:t>①项目背景</a:t>
            </a:r>
          </a:p>
          <a:p>
            <a:pPr>
              <a:lnSpc>
                <a:spcPct val="120000"/>
              </a:lnSpc>
            </a:pPr>
            <a:r>
              <a:rPr lang="zh-CN" altLang="zh-CN" b="1" dirty="0">
                <a:solidFill>
                  <a:srgbClr val="00B0F0"/>
                </a:solidFill>
                <a:cs typeface="+mn-ea"/>
                <a:sym typeface="+mn-lt"/>
              </a:rPr>
              <a:t>②项目建设及需求分析</a:t>
            </a:r>
          </a:p>
          <a:p>
            <a:pPr>
              <a:lnSpc>
                <a:spcPct val="120000"/>
              </a:lnSpc>
            </a:pPr>
            <a:r>
              <a:rPr lang="zh-CN" altLang="zh-CN" b="1" dirty="0">
                <a:solidFill>
                  <a:srgbClr val="00B0F0"/>
                </a:solidFill>
                <a:cs typeface="+mn-ea"/>
                <a:sym typeface="+mn-lt"/>
              </a:rPr>
              <a:t>③网络拓扑设计</a:t>
            </a:r>
          </a:p>
          <a:p>
            <a:pPr>
              <a:lnSpc>
                <a:spcPct val="120000"/>
              </a:lnSpc>
            </a:pPr>
            <a:r>
              <a:rPr lang="zh-CN" altLang="zh-CN" b="1" dirty="0">
                <a:solidFill>
                  <a:srgbClr val="00B0F0"/>
                </a:solidFill>
                <a:cs typeface="+mn-ea"/>
                <a:sym typeface="+mn-lt"/>
              </a:rPr>
              <a:t>④网络</a:t>
            </a:r>
            <a:r>
              <a:rPr lang="en-US" altLang="zh-CN" b="1" dirty="0">
                <a:solidFill>
                  <a:srgbClr val="00B0F0"/>
                </a:solidFill>
                <a:cs typeface="+mn-ea"/>
                <a:sym typeface="+mn-lt"/>
              </a:rPr>
              <a:t>IP/VLAN</a:t>
            </a:r>
            <a:r>
              <a:rPr lang="zh-CN" altLang="zh-CN" b="1" dirty="0">
                <a:solidFill>
                  <a:srgbClr val="00B0F0"/>
                </a:solidFill>
                <a:cs typeface="+mn-ea"/>
                <a:sym typeface="+mn-lt"/>
              </a:rPr>
              <a:t>规划</a:t>
            </a:r>
          </a:p>
          <a:p>
            <a:pPr>
              <a:lnSpc>
                <a:spcPct val="120000"/>
              </a:lnSpc>
            </a:pPr>
            <a:endParaRPr lang="zh-CN" altLang="en-US" dirty="0">
              <a:cs typeface="+mn-ea"/>
              <a:sym typeface="+mn-lt"/>
            </a:endParaRPr>
          </a:p>
        </p:txBody>
      </p:sp>
      <p:sp>
        <p:nvSpPr>
          <p:cNvPr id="7" name="文本框 6"/>
          <p:cNvSpPr txBox="1"/>
          <p:nvPr/>
        </p:nvSpPr>
        <p:spPr>
          <a:xfrm>
            <a:off x="1296022" y="4695985"/>
            <a:ext cx="6643607" cy="1725729"/>
          </a:xfrm>
          <a:prstGeom prst="rect">
            <a:avLst/>
          </a:prstGeom>
          <a:noFill/>
        </p:spPr>
        <p:txBody>
          <a:bodyPr wrap="square" rtlCol="0">
            <a:spAutoFit/>
          </a:bodyPr>
          <a:lstStyle/>
          <a:p>
            <a:pPr>
              <a:lnSpc>
                <a:spcPct val="120000"/>
              </a:lnSpc>
            </a:pPr>
            <a:r>
              <a:rPr lang="zh-CN" altLang="zh-CN" dirty="0">
                <a:cs typeface="+mn-ea"/>
                <a:sym typeface="+mn-lt"/>
              </a:rPr>
              <a:t>通过前面对项目技术方案的研讨，即可将其整合成一份《技术方案》文档。通常，技术方案的编写都是采用微软公司</a:t>
            </a:r>
            <a:r>
              <a:rPr lang="en-US" altLang="zh-CN" dirty="0">
                <a:cs typeface="+mn-ea"/>
                <a:sym typeface="+mn-lt"/>
              </a:rPr>
              <a:t>OFFICE</a:t>
            </a:r>
            <a:r>
              <a:rPr lang="zh-CN" altLang="zh-CN" dirty="0">
                <a:cs typeface="+mn-ea"/>
                <a:sym typeface="+mn-lt"/>
              </a:rPr>
              <a:t>中的</a:t>
            </a:r>
            <a:r>
              <a:rPr lang="en-US" altLang="zh-CN" dirty="0">
                <a:cs typeface="+mn-ea"/>
                <a:sym typeface="+mn-lt"/>
              </a:rPr>
              <a:t>WORD</a:t>
            </a:r>
            <a:r>
              <a:rPr lang="zh-CN" altLang="zh-CN" dirty="0">
                <a:cs typeface="+mn-ea"/>
                <a:sym typeface="+mn-lt"/>
              </a:rPr>
              <a:t>或者国产软件</a:t>
            </a:r>
            <a:r>
              <a:rPr lang="en-US" altLang="zh-CN" dirty="0">
                <a:cs typeface="+mn-ea"/>
                <a:sym typeface="+mn-lt"/>
              </a:rPr>
              <a:t>WPS</a:t>
            </a:r>
            <a:r>
              <a:rPr lang="zh-CN" altLang="zh-CN" dirty="0">
                <a:cs typeface="+mn-ea"/>
                <a:sym typeface="+mn-lt"/>
              </a:rPr>
              <a:t>来进行制作。一份完整的技术方案，在编写时需具有一定的逻辑性，并能完整的讲述清楚该项目如何设计、使用哪些技术点等内容。</a:t>
            </a:r>
            <a:endParaRPr lang="zh-CN" altLang="en-US" dirty="0">
              <a:cs typeface="+mn-ea"/>
              <a:sym typeface="+mn-lt"/>
            </a:endParaRPr>
          </a:p>
        </p:txBody>
      </p:sp>
      <p:grpSp>
        <p:nvGrpSpPr>
          <p:cNvPr id="14" name="Group 332"/>
          <p:cNvGrpSpPr/>
          <p:nvPr/>
        </p:nvGrpSpPr>
        <p:grpSpPr>
          <a:xfrm>
            <a:off x="643660" y="1778905"/>
            <a:ext cx="259244" cy="259815"/>
            <a:chOff x="4643438" y="2786064"/>
            <a:chExt cx="288476" cy="288476"/>
          </a:xfrm>
        </p:grpSpPr>
        <p:sp>
          <p:nvSpPr>
            <p:cNvPr id="15"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6"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7" name="Group 332"/>
          <p:cNvGrpSpPr/>
          <p:nvPr/>
        </p:nvGrpSpPr>
        <p:grpSpPr>
          <a:xfrm>
            <a:off x="643660" y="5428943"/>
            <a:ext cx="259244" cy="259815"/>
            <a:chOff x="4643438" y="2786064"/>
            <a:chExt cx="288476" cy="288476"/>
          </a:xfrm>
        </p:grpSpPr>
        <p:sp>
          <p:nvSpPr>
            <p:cNvPr id="18"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20000"/>
                </a:lnSpc>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19"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20000"/>
                </a:lnSpc>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extLst>
      <p:ext uri="{BB962C8B-B14F-4D97-AF65-F5344CB8AC3E}">
        <p14:creationId xmlns:p14="http://schemas.microsoft.com/office/powerpoint/2010/main" val="847615338"/>
      </p:ext>
    </p:extLst>
  </p:cSld>
  <p:clrMapOvr>
    <a:masterClrMapping/>
  </p:clrMapOvr>
  <p:timing>
    <p:tnLst>
      <p:par>
        <p:cTn id="1" dur="indefinite" restart="never" nodeType="tmRoot"/>
      </p:par>
    </p:tnLst>
  </p:timing>
</p:sld>
</file>

<file path=ppt/slides/slide8.xml><?xml version="1.0" encoding="utf-8"?>
<p:sld xmlns:a14="http://schemas.microsoft.com/office/drawing/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163802" cy="72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20000"/>
              </a:lnSpc>
            </a:pPr>
            <a:r>
              <a:rPr lang="zh-CN" altLang="en-US" sz="3955" b="1" dirty="0" smtClean="0">
                <a:solidFill>
                  <a:srgbClr val="FFFFFF"/>
                </a:solidFill>
                <a:latin typeface="+mn-lt"/>
                <a:ea typeface="+mn-ea"/>
                <a:cs typeface="+mn-ea"/>
                <a:sym typeface="+mn-lt"/>
              </a:rPr>
              <a:t>项目实施方案</a:t>
            </a:r>
            <a:endParaRPr lang="zh-CN" altLang="en-US" sz="3955" b="1" dirty="0">
              <a:solidFill>
                <a:srgbClr val="FFFFFF"/>
              </a:solidFill>
              <a:latin typeface="+mn-lt"/>
              <a:ea typeface="+mn-ea"/>
              <a:cs typeface="+mn-ea"/>
              <a:sym typeface="+mn-lt"/>
            </a:endParaRPr>
          </a:p>
        </p:txBody>
      </p:sp>
      <p:sp>
        <p:nvSpPr>
          <p:cNvPr id="5" name="TextBox 12"/>
          <p:cNvSpPr txBox="1">
            <a:spLocks noChangeArrowheads="1"/>
          </p:cNvSpPr>
          <p:nvPr/>
        </p:nvSpPr>
        <p:spPr bwMode="auto">
          <a:xfrm>
            <a:off x="892340" y="2684986"/>
            <a:ext cx="1775601" cy="161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9265" b="1" dirty="0">
                <a:solidFill>
                  <a:srgbClr val="FFFFFF"/>
                </a:solidFill>
                <a:latin typeface="+mn-lt"/>
                <a:ea typeface="+mn-ea"/>
                <a:cs typeface="+mn-ea"/>
                <a:sym typeface="+mn-lt"/>
              </a:rPr>
              <a:t>3</a:t>
            </a:r>
            <a:r>
              <a:rPr lang="en-US" altLang="zh-CN" sz="9265" b="1" dirty="0" smtClean="0">
                <a:solidFill>
                  <a:srgbClr val="FFFFFF"/>
                </a:solidFill>
                <a:latin typeface="+mn-lt"/>
                <a:ea typeface="+mn-ea"/>
                <a:cs typeface="+mn-ea"/>
                <a:sym typeface="+mn-lt"/>
              </a:rPr>
              <a:t>.2</a:t>
            </a:r>
            <a:endParaRPr lang="en-US" altLang="zh-CN" sz="9265" b="1" dirty="0">
              <a:solidFill>
                <a:srgbClr val="FFFFFF"/>
              </a:solidFill>
              <a:latin typeface="+mn-lt"/>
              <a:ea typeface="+mn-ea"/>
              <a:cs typeface="+mn-ea"/>
              <a:sym typeface="+mn-lt"/>
            </a:endParaRPr>
          </a:p>
        </p:txBody>
      </p:sp>
    </p:spTree>
  </p:cSld>
  <p:clrMapOvr>
    <a:masterClrMapping/>
  </p:clrMapOvr>
  <p:timing>
    <p:tnLst>
      <p:par>
        <p:cTn id="1" dur="indefinite" restart="never" nodeType="tmRoot"/>
      </p:par>
    </p:tnLst>
  </p:timing>
</p:sld>
</file>

<file path=ppt/slides/slide9.xml><?xml version="1.0" encoding="utf-8"?>
<p:sld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TextBox 57"/>
            <p:cNvSpPr txBox="1"/>
            <p:nvPr/>
          </p:nvSpPr>
          <p:spPr>
            <a:xfrm>
              <a:off x="1964987" y="2258843"/>
              <a:ext cx="961181" cy="558740"/>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cs typeface="+mn-ea"/>
                  <a:sym typeface="+mn-lt"/>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cs typeface="+mn-ea"/>
                <a:sym typeface="+mn-lt"/>
              </a:endParaRPr>
            </a:p>
          </p:txBody>
        </p:sp>
        <p:sp>
          <p:nvSpPr>
            <p:cNvPr id="1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1</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13" name="矩形 39"/>
          <p:cNvSpPr>
            <a:spLocks noChangeArrowheads="1"/>
          </p:cNvSpPr>
          <p:nvPr/>
        </p:nvSpPr>
        <p:spPr bwMode="auto">
          <a:xfrm>
            <a:off x="6988928" y="1844848"/>
            <a:ext cx="3052112"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mn-lt"/>
                <a:ea typeface="+mn-ea"/>
                <a:cs typeface="+mn-ea"/>
                <a:sym typeface="+mn-lt"/>
              </a:rPr>
              <a:t>实施方案概述</a:t>
            </a:r>
            <a:endParaRPr kumimoji="0" lang="zh-CN" altLang="en-US" sz="2160" b="1" i="0" u="none" strike="noStrike" kern="0" cap="none" spc="0" normalizeH="0" baseline="0" noProof="0" dirty="0">
              <a:ln>
                <a:noFill/>
              </a:ln>
              <a:solidFill>
                <a:schemeClr val="accent6"/>
              </a:solidFill>
              <a:effectLst/>
              <a:uLnTx/>
              <a:uFillTx/>
              <a:latin typeface="+mn-lt"/>
              <a:ea typeface="+mn-ea"/>
              <a:cs typeface="+mn-ea"/>
              <a:sym typeface="+mn-lt"/>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4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2</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43" name="矩形 39"/>
          <p:cNvSpPr>
            <a:spLocks noChangeArrowheads="1"/>
          </p:cNvSpPr>
          <p:nvPr/>
        </p:nvSpPr>
        <p:spPr bwMode="auto">
          <a:xfrm>
            <a:off x="7000447" y="2594612"/>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综合布线方案</a:t>
            </a:r>
            <a:endParaRPr lang="zh-CN" altLang="en-US" sz="2160" b="1" kern="0" dirty="0">
              <a:solidFill>
                <a:schemeClr val="accent6"/>
              </a:solidFill>
              <a:latin typeface="+mn-lt"/>
              <a:ea typeface="+mn-ea"/>
              <a:cs typeface="+mn-ea"/>
              <a:sym typeface="+mn-lt"/>
            </a:endParaRP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5" name="TextBox 67"/>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3</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6" name="矩形 39"/>
          <p:cNvSpPr>
            <a:spLocks noChangeArrowheads="1"/>
          </p:cNvSpPr>
          <p:nvPr/>
        </p:nvSpPr>
        <p:spPr bwMode="auto">
          <a:xfrm>
            <a:off x="7000447" y="3365801"/>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设备调试方案</a:t>
            </a:r>
            <a:endParaRPr lang="en-US" altLang="zh-CN" sz="2160" b="1" kern="0" dirty="0">
              <a:solidFill>
                <a:schemeClr val="accent6"/>
              </a:solidFill>
              <a:latin typeface="+mn-lt"/>
              <a:ea typeface="+mn-ea"/>
              <a:cs typeface="+mn-ea"/>
              <a:sym typeface="+mn-lt"/>
            </a:endParaRPr>
          </a:p>
        </p:txBody>
      </p:sp>
      <p:grpSp>
        <p:nvGrpSpPr>
          <p:cNvPr id="19" name="组合 18">
            <a:extLst>
              <a:ext uri="{FF2B5EF4-FFF2-40B4-BE49-F238E27FC236}">
                <a16:creationId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cs typeface="+mn-ea"/>
                <a:sym typeface="+mn-lt"/>
              </a:endParaRPr>
            </a:p>
          </p:txBody>
        </p:sp>
        <p:sp>
          <p:nvSpPr>
            <p:cNvPr id="21" name="TextBox 67">
              <a:extLst>
                <a:ext uri="{FF2B5EF4-FFF2-40B4-BE49-F238E27FC236}">
                  <a16:creationId xmlns:a16="http://schemas.microsoft.com/office/drawing/2014/main" id="{1EAE56FA-50B1-2207-A24E-F974B581F8F9}"/>
                </a:ext>
              </a:extLst>
            </p:cNvPr>
            <p:cNvSpPr txBox="1"/>
            <p:nvPr/>
          </p:nvSpPr>
          <p:spPr>
            <a:xfrm>
              <a:off x="4474114" y="801513"/>
              <a:ext cx="544764" cy="673969"/>
            </a:xfrm>
            <a:prstGeom prst="rect">
              <a:avLst/>
            </a:prstGeom>
            <a:noFill/>
          </p:spPr>
          <p:txBody>
            <a:bodyPr wrap="none" rtlCol="0">
              <a:spAutoFit/>
            </a:bodyPr>
            <a:lstStyle/>
            <a:p>
              <a:pPr marL="0" marR="0" lvl="1" indent="0" defTabSz="914400" eaLnBrk="1" fontAlgn="auto" latinLnBrk="0" hangingPunct="1">
                <a:lnSpc>
                  <a:spcPct val="120000"/>
                </a:lnSpc>
                <a:buClrTx/>
                <a:buSzTx/>
                <a:buFontTx/>
                <a:buNone/>
                <a:defRPr/>
              </a:pPr>
              <a:r>
                <a:rPr kumimoji="0" lang="en-US" altLang="zh-CN" sz="2160" b="0" i="0" u="none" strike="noStrike" kern="0" cap="none" spc="225" normalizeH="0" baseline="0" noProof="0" dirty="0">
                  <a:ln>
                    <a:noFill/>
                  </a:ln>
                  <a:solidFill>
                    <a:srgbClr val="FFFFFF"/>
                  </a:solidFill>
                  <a:effectLst/>
                  <a:uLnTx/>
                  <a:uFillTx/>
                  <a:cs typeface="+mn-ea"/>
                  <a:sym typeface="+mn-lt"/>
                </a:rPr>
                <a:t>4</a:t>
              </a:r>
              <a:endParaRPr kumimoji="0" lang="zh-CN" altLang="en-US" sz="2160" b="0" i="0" u="none" strike="noStrike" kern="0" cap="none" spc="225" normalizeH="0" baseline="0" noProof="0" dirty="0">
                <a:ln>
                  <a:noFill/>
                </a:ln>
                <a:solidFill>
                  <a:srgbClr val="FFFFFF"/>
                </a:solidFill>
                <a:effectLst/>
                <a:uLnTx/>
                <a:uFillTx/>
                <a:cs typeface="+mn-ea"/>
                <a:sym typeface="+mn-lt"/>
              </a:endParaRPr>
            </a:p>
          </p:txBody>
        </p:sp>
      </p:grpSp>
      <p:sp>
        <p:nvSpPr>
          <p:cNvPr id="22" name="矩形 39">
            <a:extLst>
              <a:ext uri="{FF2B5EF4-FFF2-40B4-BE49-F238E27FC236}">
                <a16:creationId xmlns:a16="http://schemas.microsoft.com/office/drawing/2014/main" id="{3BEF4791-882D-00E7-2407-134F46C8048F}"/>
              </a:ext>
            </a:extLst>
          </p:cNvPr>
          <p:cNvSpPr>
            <a:spLocks noChangeArrowheads="1"/>
          </p:cNvSpPr>
          <p:nvPr/>
        </p:nvSpPr>
        <p:spPr bwMode="auto">
          <a:xfrm>
            <a:off x="7086603" y="4138603"/>
            <a:ext cx="3757324" cy="45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buClrTx/>
              <a:buSzTx/>
              <a:buFontTx/>
              <a:buNone/>
              <a:defRPr/>
            </a:pPr>
            <a:r>
              <a:rPr lang="zh-CN" altLang="en-US" sz="2160" b="1" kern="0" dirty="0" smtClean="0">
                <a:solidFill>
                  <a:schemeClr val="accent6"/>
                </a:solidFill>
                <a:latin typeface="+mn-lt"/>
                <a:ea typeface="+mn-ea"/>
                <a:cs typeface="+mn-ea"/>
                <a:sym typeface="+mn-lt"/>
              </a:rPr>
              <a:t>项目实施方案</a:t>
            </a:r>
            <a:endParaRPr lang="en-US" altLang="zh-CN" sz="2160" b="1" kern="0" dirty="0">
              <a:solidFill>
                <a:schemeClr val="accent6"/>
              </a:solidFill>
              <a:latin typeface="+mn-lt"/>
              <a:ea typeface="+mn-ea"/>
              <a:cs typeface="+mn-ea"/>
              <a:sym typeface="+mn-lt"/>
            </a:endParaRPr>
          </a:p>
        </p:txBody>
      </p:sp>
    </p:spTree>
    <p:extLst>
      <p:ext uri="{BB962C8B-B14F-4D97-AF65-F5344CB8AC3E}">
        <p14:creationId xmlns:p14="http://schemas.microsoft.com/office/powerpoint/2010/main" val="400002978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257269;"/>
</p:tagLst>
</file>

<file path=ppt/theme/theme1.xml><?xml version="1.0" encoding="utf-8"?>
<a:theme xmlns:a="http://schemas.openxmlformats.org/drawingml/2006/main" name="Office 主题​​">
  <a:themeElements>
    <a:clrScheme name="大数据平台构建">
      <a:dk1>
        <a:sysClr val="windowText" lastClr="000000"/>
      </a:dk1>
      <a:lt1>
        <a:sysClr val="window" lastClr="FFFFFF"/>
      </a:lt1>
      <a:dk2>
        <a:srgbClr val="44546A"/>
      </a:dk2>
      <a:lt2>
        <a:srgbClr val="E7E6E6"/>
      </a:lt2>
      <a:accent1>
        <a:srgbClr val="0066E3"/>
      </a:accent1>
      <a:accent2>
        <a:srgbClr val="29A9FF"/>
      </a:accent2>
      <a:accent3>
        <a:srgbClr val="298DFE"/>
      </a:accent3>
      <a:accent4>
        <a:srgbClr val="0C336F"/>
      </a:accent4>
      <a:accent5>
        <a:srgbClr val="7F7F7F"/>
      </a:accent5>
      <a:accent6>
        <a:srgbClr val="595959"/>
      </a:accent6>
      <a:hlink>
        <a:srgbClr val="0563C1"/>
      </a:hlink>
      <a:folHlink>
        <a:srgbClr val="954F72"/>
      </a:folHlink>
    </a:clrScheme>
    <a:fontScheme name="y5txea5r">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953</TotalTime>
  <Words>5628</Words>
  <Application>Microsoft Office PowerPoint</Application>
  <PresentationFormat>宽屏</PresentationFormat>
  <Paragraphs>250</Paragraphs>
  <Slides>40</Slides>
  <Notes>14</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7" baseType="lpstr">
      <vt:lpstr>等线</vt:lpstr>
      <vt:lpstr>宋体</vt:lpstr>
      <vt:lpstr>微软雅黑</vt:lpstr>
      <vt:lpstr>Arial</vt:lpstr>
      <vt:lpstr>Calibri</vt:lpstr>
      <vt:lpstr>Office 主题​​</vt:lpstr>
      <vt:lpstr>文档</vt:lpstr>
      <vt:lpstr>PowerPoint 演示文稿</vt:lpstr>
      <vt:lpstr>知识结构</vt:lpstr>
      <vt:lpstr>PowerPoint 演示文稿</vt:lpstr>
      <vt:lpstr>PowerPoint 演示文稿</vt:lpstr>
      <vt:lpstr>3.1.1技术方案概述</vt:lpstr>
      <vt:lpstr>3.1.2 设计方案研讨</vt:lpstr>
      <vt:lpstr>3.1.3 技术方案文档制作</vt:lpstr>
      <vt:lpstr>PowerPoint 演示文稿</vt:lpstr>
      <vt:lpstr>PowerPoint 演示文稿</vt:lpstr>
      <vt:lpstr>3.2.1实施方案概述</vt:lpstr>
      <vt:lpstr>3.2.2 综合布线方案</vt:lpstr>
      <vt:lpstr>3.2.2.1 机房勘察</vt:lpstr>
      <vt:lpstr>3.2.2.2 设备上架规划</vt:lpstr>
      <vt:lpstr>3.2.2.4 标签制作与黏贴规划</vt:lpstr>
      <vt:lpstr>3.2.3 设备调试方案</vt:lpstr>
      <vt:lpstr>3.2.3.2 设备互联接口及IP地址表</vt:lpstr>
      <vt:lpstr>3.2.3.3 路由交换逻辑配置方案</vt:lpstr>
      <vt:lpstr>3.2.4 项目实施方案</vt:lpstr>
      <vt:lpstr>PowerPoint 演示文稿</vt:lpstr>
      <vt:lpstr>PowerPoint 演示文稿</vt:lpstr>
      <vt:lpstr>3.3.3.1 实施计划编写原则</vt:lpstr>
      <vt:lpstr>3.3.3.2 实施计划撰写</vt:lpstr>
      <vt:lpstr>PowerPoint 演示文稿</vt:lpstr>
      <vt:lpstr>PowerPoint 演示文稿</vt:lpstr>
      <vt:lpstr>3.4.1 设备到货签收</vt:lpstr>
      <vt:lpstr>3.4.2 设备加电验收</vt:lpstr>
      <vt:lpstr>PowerPoint 演示文稿</vt:lpstr>
      <vt:lpstr>PowerPoint 演示文稿</vt:lpstr>
      <vt:lpstr>3.5.1 上架工具准备</vt:lpstr>
      <vt:lpstr>3.5.2 设备上架安装</vt:lpstr>
      <vt:lpstr>3.5.3 进行线缆连接</vt:lpstr>
      <vt:lpstr>3.5.4 设备标签与线缆标签</vt:lpstr>
      <vt:lpstr>PowerPoint 演示文稿</vt:lpstr>
      <vt:lpstr>PowerPoint 演示文稿</vt:lpstr>
      <vt:lpstr>3.6.1 项目验收分类</vt:lpstr>
      <vt:lpstr>3.6.2 项目验收内容 </vt:lpstr>
      <vt:lpstr>3.6.2.2 网络性能测试</vt:lpstr>
      <vt:lpstr>3.6.3项目验收流程</vt:lpstr>
      <vt:lpstr>3.6.4 项目验收可能存在的问题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et_qing</dc:creator>
  <cp:lastModifiedBy>sam</cp:lastModifiedBy>
  <cp:revision>95</cp:revision>
  <dcterms:created xsi:type="dcterms:W3CDTF">2018-03-26T08:05:00Z</dcterms:created>
  <dcterms:modified xsi:type="dcterms:W3CDTF">2022-08-23T00:50:16Z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2052-11.1.0.9991</vt:lpwstr>
  </property>
</Properties>
</file>